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86" r:id="rId1"/>
  </p:sldMasterIdLst>
  <p:notesMasterIdLst>
    <p:notesMasterId r:id="rId22"/>
  </p:notesMasterIdLst>
  <p:sldIdLst>
    <p:sldId id="494" r:id="rId2"/>
    <p:sldId id="496" r:id="rId3"/>
    <p:sldId id="537" r:id="rId4"/>
    <p:sldId id="548" r:id="rId5"/>
    <p:sldId id="549" r:id="rId6"/>
    <p:sldId id="550" r:id="rId7"/>
    <p:sldId id="551" r:id="rId8"/>
    <p:sldId id="552" r:id="rId9"/>
    <p:sldId id="497" r:id="rId10"/>
    <p:sldId id="519" r:id="rId11"/>
    <p:sldId id="538" r:id="rId12"/>
    <p:sldId id="541" r:id="rId13"/>
    <p:sldId id="553" r:id="rId14"/>
    <p:sldId id="542" r:id="rId15"/>
    <p:sldId id="543" r:id="rId16"/>
    <p:sldId id="555" r:id="rId17"/>
    <p:sldId id="539" r:id="rId18"/>
    <p:sldId id="556" r:id="rId19"/>
    <p:sldId id="557" r:id="rId20"/>
    <p:sldId id="31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50" autoAdjust="0"/>
    <p:restoredTop sz="94434" autoAdjust="0"/>
  </p:normalViewPr>
  <p:slideViewPr>
    <p:cSldViewPr snapToGrid="0">
      <p:cViewPr varScale="1">
        <p:scale>
          <a:sx n="66" d="100"/>
          <a:sy n="66" d="100"/>
        </p:scale>
        <p:origin x="137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3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249656-128F-4173-A5BC-B79BE5FAEE49}" type="doc">
      <dgm:prSet loTypeId="urn:microsoft.com/office/officeart/2005/8/layout/process4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AD38900-B549-4BB4-BA54-BAA3B698B84F}">
      <dgm:prSet phldrT="[Text]" custT="1"/>
      <dgm:spPr/>
      <dgm:t>
        <a:bodyPr/>
        <a:lstStyle/>
        <a:p>
          <a:pPr rtl="1"/>
          <a:r>
            <a:rPr lang="fa-IR" sz="2400" b="1" dirty="0" smtClean="0">
              <a:cs typeface="B Nazanin" pitchFamily="2" charset="-78"/>
            </a:rPr>
            <a:t>ضرروت های توجه به بیمه گذاری در بخش بیمه بارزگانی و تجاری مبتنی بر تمرکز بر مولفه های اجتماعی ( سرمایه اجتماعی، اعتماد، مسئولیت پذیری اجتماعی و ....)</a:t>
          </a:r>
          <a:endParaRPr lang="en-US" sz="2400" b="1" dirty="0">
            <a:cs typeface="B Nazanin" pitchFamily="2" charset="-78"/>
          </a:endParaRPr>
        </a:p>
      </dgm:t>
    </dgm:pt>
    <dgm:pt modelId="{F9B12158-0B1F-4FE3-9CD0-5F379B872A37}" type="parTrans" cxnId="{7091B8E4-BA89-459C-89B2-424240A1B7B8}">
      <dgm:prSet/>
      <dgm:spPr/>
      <dgm:t>
        <a:bodyPr/>
        <a:lstStyle/>
        <a:p>
          <a:endParaRPr lang="en-US" sz="2400" b="1">
            <a:cs typeface="B Nazanin" pitchFamily="2" charset="-78"/>
          </a:endParaRPr>
        </a:p>
      </dgm:t>
    </dgm:pt>
    <dgm:pt modelId="{8512A6F8-3EE3-4705-8245-AF88EC03E623}" type="sibTrans" cxnId="{7091B8E4-BA89-459C-89B2-424240A1B7B8}">
      <dgm:prSet/>
      <dgm:spPr/>
      <dgm:t>
        <a:bodyPr/>
        <a:lstStyle/>
        <a:p>
          <a:endParaRPr lang="en-US" sz="2400" b="1">
            <a:cs typeface="B Nazanin" pitchFamily="2" charset="-78"/>
          </a:endParaRPr>
        </a:p>
      </dgm:t>
    </dgm:pt>
    <dgm:pt modelId="{1707F5F5-3768-4B14-BF1C-82CD48A1B3FA}">
      <dgm:prSet custT="1"/>
      <dgm:spPr/>
      <dgm:t>
        <a:bodyPr/>
        <a:lstStyle/>
        <a:p>
          <a:r>
            <a:rPr lang="fa-IR" sz="2400" b="1" dirty="0" smtClean="0">
              <a:cs typeface="B Nazanin" pitchFamily="2" charset="-78"/>
            </a:rPr>
            <a:t>ارائه نیم رخ جهان اجتماعی امروز به عنوان جامعه مخاطره آمیر و الزمات آن</a:t>
          </a:r>
          <a:endParaRPr lang="en-US" sz="2400" b="1" dirty="0">
            <a:cs typeface="B Nazanin" pitchFamily="2" charset="-78"/>
          </a:endParaRPr>
        </a:p>
      </dgm:t>
    </dgm:pt>
    <dgm:pt modelId="{C3384874-5840-4AC4-BEC1-1055D55839F3}" type="parTrans" cxnId="{1A6243C4-B4D6-430B-8285-5B5F0F3642E1}">
      <dgm:prSet/>
      <dgm:spPr/>
      <dgm:t>
        <a:bodyPr/>
        <a:lstStyle/>
        <a:p>
          <a:endParaRPr lang="en-US" sz="2400" b="1">
            <a:cs typeface="B Nazanin" pitchFamily="2" charset="-78"/>
          </a:endParaRPr>
        </a:p>
      </dgm:t>
    </dgm:pt>
    <dgm:pt modelId="{661D718A-E5F0-4732-B698-6F4EDEDD24B1}" type="sibTrans" cxnId="{1A6243C4-B4D6-430B-8285-5B5F0F3642E1}">
      <dgm:prSet/>
      <dgm:spPr/>
      <dgm:t>
        <a:bodyPr/>
        <a:lstStyle/>
        <a:p>
          <a:endParaRPr lang="en-US" sz="2400" b="1">
            <a:cs typeface="B Nazanin" pitchFamily="2" charset="-78"/>
          </a:endParaRPr>
        </a:p>
      </dgm:t>
    </dgm:pt>
    <dgm:pt modelId="{EBCE1EB5-167E-46AF-8AE7-91CE0FC65419}">
      <dgm:prSet custT="1"/>
      <dgm:spPr/>
      <dgm:t>
        <a:bodyPr/>
        <a:lstStyle/>
        <a:p>
          <a:pPr rtl="1"/>
          <a:r>
            <a:rPr lang="fa-IR" sz="2400" dirty="0" smtClean="0">
              <a:cs typeface="B Nazanin" panose="00000400000000000000" pitchFamily="2" charset="-78"/>
            </a:rPr>
            <a:t>هدف بنده </a:t>
          </a:r>
          <a:r>
            <a:rPr lang="fa-IR" sz="2400" dirty="0" smtClean="0">
              <a:cs typeface="B Nazanin" panose="00000400000000000000" pitchFamily="2" charset="-78"/>
            </a:rPr>
            <a:t>ارائه </a:t>
          </a:r>
          <a:r>
            <a:rPr lang="fa-IR" sz="2400" dirty="0" smtClean="0">
              <a:cs typeface="B Nazanin" panose="00000400000000000000" pitchFamily="2" charset="-78"/>
            </a:rPr>
            <a:t>نگاهی متفاوت به مسئله بیمه و بیمه گذاری است. </a:t>
          </a:r>
          <a:endParaRPr lang="en-US" sz="2400" b="1" dirty="0">
            <a:cs typeface="B Nazanin" pitchFamily="2" charset="-78"/>
          </a:endParaRPr>
        </a:p>
      </dgm:t>
    </dgm:pt>
    <dgm:pt modelId="{3F61398F-21D4-49F5-B411-1211DA3D4006}" type="parTrans" cxnId="{A97436E1-FDDF-4E0B-85DA-E30D5864465B}">
      <dgm:prSet/>
      <dgm:spPr/>
      <dgm:t>
        <a:bodyPr/>
        <a:lstStyle/>
        <a:p>
          <a:endParaRPr lang="en-US" sz="2400" b="1">
            <a:cs typeface="B Nazanin" pitchFamily="2" charset="-78"/>
          </a:endParaRPr>
        </a:p>
      </dgm:t>
    </dgm:pt>
    <dgm:pt modelId="{1738C6C1-6C2D-4365-AFF8-C0A69BBB00CF}" type="sibTrans" cxnId="{A97436E1-FDDF-4E0B-85DA-E30D5864465B}">
      <dgm:prSet/>
      <dgm:spPr/>
      <dgm:t>
        <a:bodyPr/>
        <a:lstStyle/>
        <a:p>
          <a:endParaRPr lang="en-US" sz="2400" b="1">
            <a:cs typeface="B Nazanin" pitchFamily="2" charset="-78"/>
          </a:endParaRPr>
        </a:p>
      </dgm:t>
    </dgm:pt>
    <dgm:pt modelId="{5D0C4268-2921-43C8-B7D7-15ACF344A028}">
      <dgm:prSet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2400" b="1" dirty="0" smtClean="0">
              <a:cs typeface="B Nazanin" pitchFamily="2" charset="-78"/>
            </a:rPr>
            <a:t>ارائه تصویری نسبتا کلی از کنش اجتماعی و تفاوت آن با کنش اقتصادی در بحث بیمه</a:t>
          </a:r>
        </a:p>
      </dgm:t>
    </dgm:pt>
    <dgm:pt modelId="{1AD3B058-7343-4AD5-8A1B-48E08FBBEBFC}" type="parTrans" cxnId="{BCB2BFE3-F0F5-4710-A88B-1AD7CCA0E996}">
      <dgm:prSet/>
      <dgm:spPr/>
      <dgm:t>
        <a:bodyPr/>
        <a:lstStyle/>
        <a:p>
          <a:pPr rtl="1"/>
          <a:endParaRPr lang="fa-IR" sz="2400" b="1">
            <a:cs typeface="B Nazanin" pitchFamily="2" charset="-78"/>
          </a:endParaRPr>
        </a:p>
      </dgm:t>
    </dgm:pt>
    <dgm:pt modelId="{827BB0C5-F4CF-4736-8536-358FBFED4443}" type="sibTrans" cxnId="{BCB2BFE3-F0F5-4710-A88B-1AD7CCA0E996}">
      <dgm:prSet/>
      <dgm:spPr/>
      <dgm:t>
        <a:bodyPr/>
        <a:lstStyle/>
        <a:p>
          <a:pPr rtl="1"/>
          <a:endParaRPr lang="fa-IR" sz="2400" b="1">
            <a:cs typeface="B Nazanin" pitchFamily="2" charset="-78"/>
          </a:endParaRPr>
        </a:p>
      </dgm:t>
    </dgm:pt>
    <dgm:pt modelId="{F149325B-B711-475C-BEF9-1A0DDA7EE9EC}" type="pres">
      <dgm:prSet presAssocID="{1A249656-128F-4173-A5BC-B79BE5FAEE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F7F2D1-1AB6-457E-93C3-1B122017EC73}" type="pres">
      <dgm:prSet presAssocID="{6AD38900-B549-4BB4-BA54-BAA3B698B84F}" presName="boxAndChildren" presStyleCnt="0"/>
      <dgm:spPr/>
    </dgm:pt>
    <dgm:pt modelId="{56F8334C-B20B-4DF7-A6AC-024DA03D09B9}" type="pres">
      <dgm:prSet presAssocID="{6AD38900-B549-4BB4-BA54-BAA3B698B84F}" presName="parentTextBox" presStyleLbl="node1" presStyleIdx="0" presStyleCnt="4" custAng="0" custLinFactNeighborX="2078" custLinFactNeighborY="3108"/>
      <dgm:spPr/>
      <dgm:t>
        <a:bodyPr/>
        <a:lstStyle/>
        <a:p>
          <a:endParaRPr lang="en-US"/>
        </a:p>
      </dgm:t>
    </dgm:pt>
    <dgm:pt modelId="{13C33E59-F254-4903-ACDA-71BDA0AD300A}" type="pres">
      <dgm:prSet presAssocID="{661D718A-E5F0-4732-B698-6F4EDEDD24B1}" presName="sp" presStyleCnt="0"/>
      <dgm:spPr/>
    </dgm:pt>
    <dgm:pt modelId="{1C589914-AB3A-4C98-A71B-02B4E870B579}" type="pres">
      <dgm:prSet presAssocID="{1707F5F5-3768-4B14-BF1C-82CD48A1B3FA}" presName="arrowAndChildren" presStyleCnt="0"/>
      <dgm:spPr/>
    </dgm:pt>
    <dgm:pt modelId="{BD6961AD-9078-4D96-A2D0-D819B16D520D}" type="pres">
      <dgm:prSet presAssocID="{1707F5F5-3768-4B14-BF1C-82CD48A1B3FA}" presName="parentTextArrow" presStyleLbl="node1" presStyleIdx="1" presStyleCnt="4" custAng="0" custLinFactNeighborX="908" custLinFactNeighborY="1010"/>
      <dgm:spPr/>
      <dgm:t>
        <a:bodyPr/>
        <a:lstStyle/>
        <a:p>
          <a:endParaRPr lang="en-US"/>
        </a:p>
      </dgm:t>
    </dgm:pt>
    <dgm:pt modelId="{5547E77A-402A-4E0A-811C-05FDA6C124A8}" type="pres">
      <dgm:prSet presAssocID="{827BB0C5-F4CF-4736-8536-358FBFED4443}" presName="sp" presStyleCnt="0"/>
      <dgm:spPr/>
    </dgm:pt>
    <dgm:pt modelId="{9355E233-9704-4E18-A848-00BF753C3A5E}" type="pres">
      <dgm:prSet presAssocID="{5D0C4268-2921-43C8-B7D7-15ACF344A028}" presName="arrowAndChildren" presStyleCnt="0"/>
      <dgm:spPr/>
    </dgm:pt>
    <dgm:pt modelId="{8424C7A6-A661-4629-BFE9-3100893DD59C}" type="pres">
      <dgm:prSet presAssocID="{5D0C4268-2921-43C8-B7D7-15ACF344A028}" presName="parentTextArrow" presStyleLbl="node1" presStyleIdx="2" presStyleCnt="4" custLinFactNeighborX="-316" custLinFactNeighborY="-1010"/>
      <dgm:spPr/>
      <dgm:t>
        <a:bodyPr/>
        <a:lstStyle/>
        <a:p>
          <a:pPr rtl="1"/>
          <a:endParaRPr lang="fa-IR"/>
        </a:p>
      </dgm:t>
    </dgm:pt>
    <dgm:pt modelId="{88723190-9ABD-42DB-B1BD-BB8AE0DC307A}" type="pres">
      <dgm:prSet presAssocID="{1738C6C1-6C2D-4365-AFF8-C0A69BBB00CF}" presName="sp" presStyleCnt="0"/>
      <dgm:spPr/>
    </dgm:pt>
    <dgm:pt modelId="{23FE7226-54B8-4F72-B894-1C7A4906E896}" type="pres">
      <dgm:prSet presAssocID="{EBCE1EB5-167E-46AF-8AE7-91CE0FC65419}" presName="arrowAndChildren" presStyleCnt="0"/>
      <dgm:spPr/>
    </dgm:pt>
    <dgm:pt modelId="{5EC49DB8-9899-4AB1-9B02-C1E7EDB915EF}" type="pres">
      <dgm:prSet presAssocID="{EBCE1EB5-167E-46AF-8AE7-91CE0FC65419}" presName="parentTextArrow" presStyleLbl="node1" presStyleIdx="3" presStyleCnt="4" custAng="0" custLinFactNeighborX="6194" custLinFactNeighborY="3062"/>
      <dgm:spPr/>
      <dgm:t>
        <a:bodyPr/>
        <a:lstStyle/>
        <a:p>
          <a:endParaRPr lang="en-US"/>
        </a:p>
      </dgm:t>
    </dgm:pt>
  </dgm:ptLst>
  <dgm:cxnLst>
    <dgm:cxn modelId="{A97436E1-FDDF-4E0B-85DA-E30D5864465B}" srcId="{1A249656-128F-4173-A5BC-B79BE5FAEE49}" destId="{EBCE1EB5-167E-46AF-8AE7-91CE0FC65419}" srcOrd="0" destOrd="0" parTransId="{3F61398F-21D4-49F5-B411-1211DA3D4006}" sibTransId="{1738C6C1-6C2D-4365-AFF8-C0A69BBB00CF}"/>
    <dgm:cxn modelId="{ADF33201-F95D-40D6-8655-932D72A03848}" type="presOf" srcId="{1707F5F5-3768-4B14-BF1C-82CD48A1B3FA}" destId="{BD6961AD-9078-4D96-A2D0-D819B16D520D}" srcOrd="0" destOrd="0" presId="urn:microsoft.com/office/officeart/2005/8/layout/process4"/>
    <dgm:cxn modelId="{3D05FE59-D2D8-4811-96F0-997D02A2FD7D}" type="presOf" srcId="{EBCE1EB5-167E-46AF-8AE7-91CE0FC65419}" destId="{5EC49DB8-9899-4AB1-9B02-C1E7EDB915EF}" srcOrd="0" destOrd="0" presId="urn:microsoft.com/office/officeart/2005/8/layout/process4"/>
    <dgm:cxn modelId="{7091B8E4-BA89-459C-89B2-424240A1B7B8}" srcId="{1A249656-128F-4173-A5BC-B79BE5FAEE49}" destId="{6AD38900-B549-4BB4-BA54-BAA3B698B84F}" srcOrd="3" destOrd="0" parTransId="{F9B12158-0B1F-4FE3-9CD0-5F379B872A37}" sibTransId="{8512A6F8-3EE3-4705-8245-AF88EC03E623}"/>
    <dgm:cxn modelId="{63E88F29-0CAD-4749-8404-AA6090547AC9}" type="presOf" srcId="{6AD38900-B549-4BB4-BA54-BAA3B698B84F}" destId="{56F8334C-B20B-4DF7-A6AC-024DA03D09B9}" srcOrd="0" destOrd="0" presId="urn:microsoft.com/office/officeart/2005/8/layout/process4"/>
    <dgm:cxn modelId="{9BBC9BAD-D3C0-484A-878A-4E3DD17C3221}" type="presOf" srcId="{5D0C4268-2921-43C8-B7D7-15ACF344A028}" destId="{8424C7A6-A661-4629-BFE9-3100893DD59C}" srcOrd="0" destOrd="0" presId="urn:microsoft.com/office/officeart/2005/8/layout/process4"/>
    <dgm:cxn modelId="{1A6243C4-B4D6-430B-8285-5B5F0F3642E1}" srcId="{1A249656-128F-4173-A5BC-B79BE5FAEE49}" destId="{1707F5F5-3768-4B14-BF1C-82CD48A1B3FA}" srcOrd="2" destOrd="0" parTransId="{C3384874-5840-4AC4-BEC1-1055D55839F3}" sibTransId="{661D718A-E5F0-4732-B698-6F4EDEDD24B1}"/>
    <dgm:cxn modelId="{83957801-1D35-4DEF-9769-6CB88E6D6484}" type="presOf" srcId="{1A249656-128F-4173-A5BC-B79BE5FAEE49}" destId="{F149325B-B711-475C-BEF9-1A0DDA7EE9EC}" srcOrd="0" destOrd="0" presId="urn:microsoft.com/office/officeart/2005/8/layout/process4"/>
    <dgm:cxn modelId="{BCB2BFE3-F0F5-4710-A88B-1AD7CCA0E996}" srcId="{1A249656-128F-4173-A5BC-B79BE5FAEE49}" destId="{5D0C4268-2921-43C8-B7D7-15ACF344A028}" srcOrd="1" destOrd="0" parTransId="{1AD3B058-7343-4AD5-8A1B-48E08FBBEBFC}" sibTransId="{827BB0C5-F4CF-4736-8536-358FBFED4443}"/>
    <dgm:cxn modelId="{CA845380-3B37-42C1-8171-682E853C1A15}" type="presParOf" srcId="{F149325B-B711-475C-BEF9-1A0DDA7EE9EC}" destId="{95F7F2D1-1AB6-457E-93C3-1B122017EC73}" srcOrd="0" destOrd="0" presId="urn:microsoft.com/office/officeart/2005/8/layout/process4"/>
    <dgm:cxn modelId="{4B4BD07C-0BA9-4937-AD7B-E84FECA846D4}" type="presParOf" srcId="{95F7F2D1-1AB6-457E-93C3-1B122017EC73}" destId="{56F8334C-B20B-4DF7-A6AC-024DA03D09B9}" srcOrd="0" destOrd="0" presId="urn:microsoft.com/office/officeart/2005/8/layout/process4"/>
    <dgm:cxn modelId="{4874FCAC-FF88-4AB6-847E-F0971934CE6D}" type="presParOf" srcId="{F149325B-B711-475C-BEF9-1A0DDA7EE9EC}" destId="{13C33E59-F254-4903-ACDA-71BDA0AD300A}" srcOrd="1" destOrd="0" presId="urn:microsoft.com/office/officeart/2005/8/layout/process4"/>
    <dgm:cxn modelId="{9B2DCB10-71B9-49FD-A95F-DF1F079CE160}" type="presParOf" srcId="{F149325B-B711-475C-BEF9-1A0DDA7EE9EC}" destId="{1C589914-AB3A-4C98-A71B-02B4E870B579}" srcOrd="2" destOrd="0" presId="urn:microsoft.com/office/officeart/2005/8/layout/process4"/>
    <dgm:cxn modelId="{678A1D09-C798-4241-9323-54543080A014}" type="presParOf" srcId="{1C589914-AB3A-4C98-A71B-02B4E870B579}" destId="{BD6961AD-9078-4D96-A2D0-D819B16D520D}" srcOrd="0" destOrd="0" presId="urn:microsoft.com/office/officeart/2005/8/layout/process4"/>
    <dgm:cxn modelId="{8AA02350-8753-4446-89DD-00791B218DDB}" type="presParOf" srcId="{F149325B-B711-475C-BEF9-1A0DDA7EE9EC}" destId="{5547E77A-402A-4E0A-811C-05FDA6C124A8}" srcOrd="3" destOrd="0" presId="urn:microsoft.com/office/officeart/2005/8/layout/process4"/>
    <dgm:cxn modelId="{E9DF85F8-28FF-411F-A5AF-E71965FED5BD}" type="presParOf" srcId="{F149325B-B711-475C-BEF9-1A0DDA7EE9EC}" destId="{9355E233-9704-4E18-A848-00BF753C3A5E}" srcOrd="4" destOrd="0" presId="urn:microsoft.com/office/officeart/2005/8/layout/process4"/>
    <dgm:cxn modelId="{3FCC595E-338F-4D5B-913E-E7B08B8A72AC}" type="presParOf" srcId="{9355E233-9704-4E18-A848-00BF753C3A5E}" destId="{8424C7A6-A661-4629-BFE9-3100893DD59C}" srcOrd="0" destOrd="0" presId="urn:microsoft.com/office/officeart/2005/8/layout/process4"/>
    <dgm:cxn modelId="{D1573587-C43D-4523-9013-ED97EC05E63E}" type="presParOf" srcId="{F149325B-B711-475C-BEF9-1A0DDA7EE9EC}" destId="{88723190-9ABD-42DB-B1BD-BB8AE0DC307A}" srcOrd="5" destOrd="0" presId="urn:microsoft.com/office/officeart/2005/8/layout/process4"/>
    <dgm:cxn modelId="{1BF69288-925B-49FF-AEEC-3F35805E21A7}" type="presParOf" srcId="{F149325B-B711-475C-BEF9-1A0DDA7EE9EC}" destId="{23FE7226-54B8-4F72-B894-1C7A4906E896}" srcOrd="6" destOrd="0" presId="urn:microsoft.com/office/officeart/2005/8/layout/process4"/>
    <dgm:cxn modelId="{D0AD0309-22AD-4778-9225-C38FC1636A5A}" type="presParOf" srcId="{23FE7226-54B8-4F72-B894-1C7A4906E896}" destId="{5EC49DB8-9899-4AB1-9B02-C1E7EDB915E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02045C-0E27-45E0-B707-2843977C7234}" type="doc">
      <dgm:prSet loTypeId="urn:microsoft.com/office/officeart/2005/8/layout/chevron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1B237B6B-1069-48C6-9B13-A71BD3F61B45}">
      <dgm:prSet phldrT="[Text]" custT="1"/>
      <dgm:spPr/>
      <dgm:t>
        <a:bodyPr/>
        <a:lstStyle/>
        <a:p>
          <a:pPr algn="ctr" rtl="1"/>
          <a:r>
            <a:rPr lang="fa-IR" sz="2000" b="1" dirty="0" smtClean="0">
              <a:cs typeface="B Nazanin" panose="00000400000000000000" pitchFamily="2" charset="-78"/>
            </a:rPr>
            <a:t>3</a:t>
          </a:r>
          <a:endParaRPr lang="en-US" sz="2000" b="1" dirty="0">
            <a:cs typeface="B Nazanin" panose="00000400000000000000" pitchFamily="2" charset="-78"/>
          </a:endParaRPr>
        </a:p>
      </dgm:t>
    </dgm:pt>
    <dgm:pt modelId="{34DF6409-3D32-47B9-8F1B-00EB2D2AAE9D}" type="parTrans" cxnId="{B8D3562F-8D19-4308-BD37-C7F45CB33836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4A87F69B-FA59-4B9F-9140-F1144537E764}" type="sibTrans" cxnId="{B8D3562F-8D19-4308-BD37-C7F45CB33836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B8148B26-D4C1-4B21-BF83-68BACBABD5BC}">
      <dgm:prSet phldrT="[Text]" custT="1"/>
      <dgm:spPr/>
      <dgm:t>
        <a:bodyPr/>
        <a:lstStyle/>
        <a:p>
          <a:pPr algn="ctr" rtl="1"/>
          <a:r>
            <a:rPr lang="fa-IR" sz="2000" b="1" dirty="0" smtClean="0">
              <a:cs typeface="B Nazanin" panose="00000400000000000000" pitchFamily="2" charset="-78"/>
            </a:rPr>
            <a:t>4</a:t>
          </a:r>
          <a:endParaRPr lang="en-US" sz="2000" b="1" dirty="0">
            <a:cs typeface="B Nazanin" panose="00000400000000000000" pitchFamily="2" charset="-78"/>
          </a:endParaRPr>
        </a:p>
      </dgm:t>
    </dgm:pt>
    <dgm:pt modelId="{47BADA6D-3706-497A-BDF2-562360C13C02}" type="parTrans" cxnId="{4B368210-508B-4ED7-AC94-590D2AD86D81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C1CD8D1A-ED82-4479-B180-11D53911D134}" type="sibTrans" cxnId="{4B368210-508B-4ED7-AC94-590D2AD86D81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9A917D71-E48F-48B9-A942-63628FA88F05}">
      <dgm:prSet phldrT="[Text]" custT="1"/>
      <dgm:spPr/>
      <dgm:t>
        <a:bodyPr/>
        <a:lstStyle/>
        <a:p>
          <a:pPr algn="just" rtl="1"/>
          <a:r>
            <a:rPr lang="fa-IR" sz="2000" b="0" dirty="0" smtClean="0">
              <a:cs typeface="B Nazanin" panose="00000400000000000000" pitchFamily="2" charset="-78"/>
            </a:rPr>
            <a:t>مهمترین مخاطراتی که که ممکن است من را به عنوان یک شهروند، یک سازمانی، یک تولید کننده ، یک ارائه کننده خدمات و ... تهدید کند چیست؟ </a:t>
          </a:r>
          <a:endParaRPr lang="en-US" sz="2000" b="0" dirty="0">
            <a:cs typeface="B Nazanin" panose="00000400000000000000" pitchFamily="2" charset="-78"/>
          </a:endParaRPr>
        </a:p>
      </dgm:t>
    </dgm:pt>
    <dgm:pt modelId="{49A1D690-81E1-426A-93DC-9881A0599E8F}" type="parTrans" cxnId="{E5D8981C-5856-484F-8AE1-CBA94573760B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E7702F43-082C-49AB-8B16-4C33D445335C}" type="sibTrans" cxnId="{E5D8981C-5856-484F-8AE1-CBA94573760B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FE1E97AB-0A6F-4D30-AC7E-1974F280A69A}">
      <dgm:prSet phldrT="[Text]" custT="1"/>
      <dgm:spPr/>
      <dgm:t>
        <a:bodyPr/>
        <a:lstStyle/>
        <a:p>
          <a:pPr algn="ctr" rtl="1"/>
          <a:r>
            <a:rPr lang="fa-IR" sz="2000" b="1" dirty="0" smtClean="0">
              <a:cs typeface="B Nazanin" panose="00000400000000000000" pitchFamily="2" charset="-78"/>
            </a:rPr>
            <a:t>5</a:t>
          </a:r>
          <a:endParaRPr lang="en-US" sz="2000" b="1" dirty="0">
            <a:cs typeface="B Nazanin" panose="00000400000000000000" pitchFamily="2" charset="-78"/>
          </a:endParaRPr>
        </a:p>
      </dgm:t>
    </dgm:pt>
    <dgm:pt modelId="{E32171D7-E7CD-4311-80C6-562DFF804F80}" type="parTrans" cxnId="{4C04FE4A-50FD-4B02-92C1-2C975E70138E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22D8976A-888A-4029-8DBD-43B953B3D291}" type="sibTrans" cxnId="{4C04FE4A-50FD-4B02-92C1-2C975E70138E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3EFBC850-76C8-4A24-8AE1-8768B8F904F7}">
      <dgm:prSet phldrT="[Text]" custT="1"/>
      <dgm:spPr/>
      <dgm:t>
        <a:bodyPr/>
        <a:lstStyle/>
        <a:p>
          <a:pPr algn="just" rtl="1"/>
          <a:r>
            <a:rPr lang="fa-IR" sz="2000" dirty="0" smtClean="0">
              <a:cs typeface="B Nazanin" panose="00000400000000000000" pitchFamily="2" charset="-78"/>
            </a:rPr>
            <a:t>بیمه داوطلبانه یک انتخاب عقلانی مبتنی بر سود شخصی است یا بخشی از واقعیت این زندگی مخاطره آمیز و مکانسیمی برای پایداری اجتماعی</a:t>
          </a:r>
          <a:endParaRPr lang="en-US" sz="2000" b="1" dirty="0">
            <a:cs typeface="B Nazanin" panose="00000400000000000000" pitchFamily="2" charset="-78"/>
          </a:endParaRPr>
        </a:p>
      </dgm:t>
    </dgm:pt>
    <dgm:pt modelId="{3C6BA53F-B250-4BCA-B4FE-570006002426}" type="parTrans" cxnId="{94869E7C-8E6E-4630-8744-181A9E01AA33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200F1A65-1C7F-4B53-BFD1-7266E53B97FF}" type="sibTrans" cxnId="{94869E7C-8E6E-4630-8744-181A9E01AA33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27632295-8863-40A5-A9A7-5DF86ADA0F20}">
      <dgm:prSet custT="1"/>
      <dgm:spPr/>
      <dgm:t>
        <a:bodyPr/>
        <a:lstStyle/>
        <a:p>
          <a:pPr algn="ctr" rtl="1"/>
          <a:r>
            <a:rPr lang="fa-IR" sz="2000" b="1" dirty="0" smtClean="0">
              <a:cs typeface="B Nazanin" panose="00000400000000000000" pitchFamily="2" charset="-78"/>
            </a:rPr>
            <a:t>2</a:t>
          </a:r>
          <a:endParaRPr lang="en-US" sz="2000" b="1" dirty="0">
            <a:cs typeface="B Nazanin" panose="00000400000000000000" pitchFamily="2" charset="-78"/>
          </a:endParaRPr>
        </a:p>
      </dgm:t>
    </dgm:pt>
    <dgm:pt modelId="{5A2C439E-58B9-413B-B189-BE722E2CEF90}" type="parTrans" cxnId="{4F719051-E0F4-48E9-A4AE-6DFA67215DA2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8E82262A-C4F3-45AC-9AE3-E4FDFFB327BF}" type="sibTrans" cxnId="{4F719051-E0F4-48E9-A4AE-6DFA67215DA2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D19EA908-8F06-41DE-9A80-28E44880988C}">
      <dgm:prSet custT="1"/>
      <dgm:spPr/>
      <dgm:t>
        <a:bodyPr/>
        <a:lstStyle/>
        <a:p>
          <a:pPr algn="ctr" rtl="1"/>
          <a:r>
            <a:rPr lang="fa-IR" sz="2000" b="1" dirty="0" smtClean="0">
              <a:cs typeface="B Nazanin" panose="00000400000000000000" pitchFamily="2" charset="-78"/>
            </a:rPr>
            <a:t>1</a:t>
          </a:r>
          <a:endParaRPr lang="en-US" sz="2000" b="1" dirty="0">
            <a:cs typeface="B Nazanin" panose="00000400000000000000" pitchFamily="2" charset="-78"/>
          </a:endParaRPr>
        </a:p>
      </dgm:t>
    </dgm:pt>
    <dgm:pt modelId="{569DD100-1D9B-4A3E-A250-3E0B38E340CE}" type="parTrans" cxnId="{3363A312-F4AD-4B7C-8AFF-C47CFC01D1E1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E670F7A6-6055-4F10-A27F-412B935A3FF3}" type="sibTrans" cxnId="{3363A312-F4AD-4B7C-8AFF-C47CFC01D1E1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714903C5-F7D7-442F-9C3A-8EDBDD81A137}">
      <dgm:prSet custT="1"/>
      <dgm:spPr/>
      <dgm:t>
        <a:bodyPr/>
        <a:lstStyle/>
        <a:p>
          <a:pPr algn="just" rtl="1"/>
          <a:r>
            <a:rPr lang="fa-IR" sz="2000" dirty="0" smtClean="0">
              <a:cs typeface="B Nazanin" panose="00000400000000000000" pitchFamily="2" charset="-78"/>
            </a:rPr>
            <a:t>در چه جهانی زندگی می‌کنیم؟</a:t>
          </a:r>
          <a:endParaRPr lang="en-US" sz="2000" b="1" dirty="0">
            <a:cs typeface="B Nazanin" panose="00000400000000000000" pitchFamily="2" charset="-78"/>
          </a:endParaRPr>
        </a:p>
      </dgm:t>
    </dgm:pt>
    <dgm:pt modelId="{9BBAD5FA-7B64-4C32-AEAE-13DDED1045A4}" type="parTrans" cxnId="{612BF1A5-86EC-458E-B281-75480AB3B776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981BAABE-D730-49B7-83D2-66784EA736B9}" type="sibTrans" cxnId="{612BF1A5-86EC-458E-B281-75480AB3B776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AE82E1AF-DF9B-4A70-8D94-F9B0A0FD24F9}">
      <dgm:prSet custT="1"/>
      <dgm:spPr/>
      <dgm:t>
        <a:bodyPr/>
        <a:lstStyle/>
        <a:p>
          <a:pPr algn="just" rtl="1"/>
          <a:r>
            <a:rPr lang="fa-IR" sz="2000" dirty="0" smtClean="0">
              <a:cs typeface="B Nazanin" panose="00000400000000000000" pitchFamily="2" charset="-78"/>
            </a:rPr>
            <a:t>من به عنوان یک فرد چه مسئولیت هایی دارم ؟ ؛ </a:t>
          </a:r>
          <a:endParaRPr lang="en-US" sz="2000" b="1" dirty="0">
            <a:cs typeface="B Nazanin" panose="00000400000000000000" pitchFamily="2" charset="-78"/>
          </a:endParaRPr>
        </a:p>
      </dgm:t>
    </dgm:pt>
    <dgm:pt modelId="{9CE906A0-DD4C-4E7E-8156-C925090876E8}" type="parTrans" cxnId="{F945070D-B15D-4079-A778-2A4FC6C54FAB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B728CE62-01E6-4108-8F12-E7E9613E3543}" type="sibTrans" cxnId="{F945070D-B15D-4079-A778-2A4FC6C54FAB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EDB07F9B-2233-479D-A3F0-A86864B47BBA}">
      <dgm:prSet phldrT="[Text]" custT="1"/>
      <dgm:spPr/>
      <dgm:t>
        <a:bodyPr/>
        <a:lstStyle/>
        <a:p>
          <a:pPr algn="just" rtl="1"/>
          <a:r>
            <a:rPr lang="fa-IR" sz="2000" dirty="0" smtClean="0">
              <a:cs typeface="B Nazanin" panose="00000400000000000000" pitchFamily="2" charset="-78"/>
            </a:rPr>
            <a:t>انتخاب‌های من چقدر تابع خواست و اراده شخصی من است؟ و چه پیامدهای برای خود من، اطرافیانم و مجموعه‌ای که در آن زندگی می کنم دارد؟</a:t>
          </a:r>
          <a:endParaRPr lang="en-US" sz="2000" b="1" dirty="0">
            <a:cs typeface="B Nazanin" panose="00000400000000000000" pitchFamily="2" charset="-78"/>
          </a:endParaRPr>
        </a:p>
      </dgm:t>
    </dgm:pt>
    <dgm:pt modelId="{2D621AFA-AD82-4D6F-B5C7-CBD4AD3A2480}" type="parTrans" cxnId="{262993D2-A04A-427F-BAA7-8C577867706A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DA18598C-52C6-4F67-B57C-6DDA429E18F4}" type="sibTrans" cxnId="{262993D2-A04A-427F-BAA7-8C577867706A}">
      <dgm:prSet/>
      <dgm:spPr/>
      <dgm:t>
        <a:bodyPr/>
        <a:lstStyle/>
        <a:p>
          <a:endParaRPr lang="en-US" sz="2000">
            <a:cs typeface="B Nazanin" panose="00000400000000000000" pitchFamily="2" charset="-78"/>
          </a:endParaRPr>
        </a:p>
      </dgm:t>
    </dgm:pt>
    <dgm:pt modelId="{C7A13A89-BC2C-41B9-AC03-49F1E0F71174}" type="pres">
      <dgm:prSet presAssocID="{C802045C-0E27-45E0-B707-2843977C7234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5FCEB7-8673-4E91-984B-10C34909216B}" type="pres">
      <dgm:prSet presAssocID="{D19EA908-8F06-41DE-9A80-28E44880988C}" presName="composite" presStyleCnt="0"/>
      <dgm:spPr/>
    </dgm:pt>
    <dgm:pt modelId="{5EBC3F66-EB0E-49BE-B773-0B9830232BB7}" type="pres">
      <dgm:prSet presAssocID="{D19EA908-8F06-41DE-9A80-28E44880988C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7EB7D5-C600-4A1E-9F8F-87E566E9EC94}" type="pres">
      <dgm:prSet presAssocID="{D19EA908-8F06-41DE-9A80-28E44880988C}" presName="descendantText" presStyleLbl="alignAcc1" presStyleIdx="0" presStyleCnt="5" custLinFactNeighborX="664" custLinFactNeighborY="23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388E7F-6262-42F6-B581-0CE5500AD31B}" type="pres">
      <dgm:prSet presAssocID="{E670F7A6-6055-4F10-A27F-412B935A3FF3}" presName="sp" presStyleCnt="0"/>
      <dgm:spPr/>
    </dgm:pt>
    <dgm:pt modelId="{AE34F9FB-0107-40A1-B86E-9FB11A74F96E}" type="pres">
      <dgm:prSet presAssocID="{27632295-8863-40A5-A9A7-5DF86ADA0F20}" presName="composite" presStyleCnt="0"/>
      <dgm:spPr/>
    </dgm:pt>
    <dgm:pt modelId="{11135BE3-2979-4CE9-A7A2-B63744CAEA11}" type="pres">
      <dgm:prSet presAssocID="{27632295-8863-40A5-A9A7-5DF86ADA0F20}" presName="parentText" presStyleLbl="alignNode1" presStyleIdx="1" presStyleCnt="5" custLinFactNeighborY="-1559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8905A4-F7D2-4CA9-BFD7-F5A871F381AD}" type="pres">
      <dgm:prSet presAssocID="{27632295-8863-40A5-A9A7-5DF86ADA0F20}" presName="descendantText" presStyleLbl="alignAcc1" presStyleIdx="1" presStyleCnt="5" custLinFactNeighborY="-145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FFB831-3BC9-4421-AD18-5878F2F9B301}" type="pres">
      <dgm:prSet presAssocID="{8E82262A-C4F3-45AC-9AE3-E4FDFFB327BF}" presName="sp" presStyleCnt="0"/>
      <dgm:spPr/>
    </dgm:pt>
    <dgm:pt modelId="{20815D65-05BC-44AC-B0D1-D41F8FBF97E5}" type="pres">
      <dgm:prSet presAssocID="{1B237B6B-1069-48C6-9B13-A71BD3F61B45}" presName="composite" presStyleCnt="0"/>
      <dgm:spPr/>
    </dgm:pt>
    <dgm:pt modelId="{D32E9459-C797-4F5C-B898-6AC6048975E9}" type="pres">
      <dgm:prSet presAssocID="{1B237B6B-1069-48C6-9B13-A71BD3F61B45}" presName="parentText" presStyleLbl="alignNode1" presStyleIdx="2" presStyleCnt="5" custLinFactNeighborX="3012" custLinFactNeighborY="-167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EDD522-6304-4767-9484-4E078556F77C}" type="pres">
      <dgm:prSet presAssocID="{1B237B6B-1069-48C6-9B13-A71BD3F61B45}" presName="descendantText" presStyleLbl="alignAcc1" presStyleIdx="2" presStyleCnt="5" custLinFactNeighborX="190" custLinFactNeighborY="-219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8932A6-28BD-4FB2-A093-08319B1922D9}" type="pres">
      <dgm:prSet presAssocID="{4A87F69B-FA59-4B9F-9140-F1144537E764}" presName="sp" presStyleCnt="0"/>
      <dgm:spPr/>
    </dgm:pt>
    <dgm:pt modelId="{0B32FFFC-393B-46C9-8A6B-8BCBE5E9C4E9}" type="pres">
      <dgm:prSet presAssocID="{B8148B26-D4C1-4B21-BF83-68BACBABD5BC}" presName="composite" presStyleCnt="0"/>
      <dgm:spPr/>
    </dgm:pt>
    <dgm:pt modelId="{81D83CE9-B04A-4DF5-BA6F-A957A4C6B823}" type="pres">
      <dgm:prSet presAssocID="{B8148B26-D4C1-4B21-BF83-68BACBABD5BC}" presName="parentText" presStyleLbl="alignNode1" presStyleIdx="3" presStyleCnt="5" custLinFactNeighborX="3012" custLinFactNeighborY="-2422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97B76A-49B0-4EB0-B002-06AD333428DA}" type="pres">
      <dgm:prSet presAssocID="{B8148B26-D4C1-4B21-BF83-68BACBABD5BC}" presName="descendantText" presStyleLbl="alignAcc1" presStyleIdx="3" presStyleCnt="5" custScaleY="171532" custLinFactNeighborX="574" custLinFactNeighborY="-323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1D0826-4A0B-4F7E-B9FB-73172B9AA38C}" type="pres">
      <dgm:prSet presAssocID="{C1CD8D1A-ED82-4479-B180-11D53911D134}" presName="sp" presStyleCnt="0"/>
      <dgm:spPr/>
    </dgm:pt>
    <dgm:pt modelId="{6F014C34-1949-446E-AD7E-0578F25D7176}" type="pres">
      <dgm:prSet presAssocID="{FE1E97AB-0A6F-4D30-AC7E-1974F280A69A}" presName="composite" presStyleCnt="0"/>
      <dgm:spPr/>
    </dgm:pt>
    <dgm:pt modelId="{7D4856E8-45AF-4533-823E-6112C01AC169}" type="pres">
      <dgm:prSet presAssocID="{FE1E97AB-0A6F-4D30-AC7E-1974F280A69A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048C7E-B9B7-43B7-9DDE-5EC3D4AC78F8}" type="pres">
      <dgm:prSet presAssocID="{FE1E97AB-0A6F-4D30-AC7E-1974F280A69A}" presName="descendantText" presStyleLbl="alignAcc1" presStyleIdx="4" presStyleCnt="5" custLinFactNeighborY="20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719051-E0F4-48E9-A4AE-6DFA67215DA2}" srcId="{C802045C-0E27-45E0-B707-2843977C7234}" destId="{27632295-8863-40A5-A9A7-5DF86ADA0F20}" srcOrd="1" destOrd="0" parTransId="{5A2C439E-58B9-413B-B189-BE722E2CEF90}" sibTransId="{8E82262A-C4F3-45AC-9AE3-E4FDFFB327BF}"/>
    <dgm:cxn modelId="{9DD50068-6AFD-4C94-A77B-17C27F77911E}" type="presOf" srcId="{C802045C-0E27-45E0-B707-2843977C7234}" destId="{C7A13A89-BC2C-41B9-AC03-49F1E0F71174}" srcOrd="0" destOrd="0" presId="urn:microsoft.com/office/officeart/2005/8/layout/chevron2"/>
    <dgm:cxn modelId="{F945070D-B15D-4079-A778-2A4FC6C54FAB}" srcId="{27632295-8863-40A5-A9A7-5DF86ADA0F20}" destId="{AE82E1AF-DF9B-4A70-8D94-F9B0A0FD24F9}" srcOrd="0" destOrd="0" parTransId="{9CE906A0-DD4C-4E7E-8156-C925090876E8}" sibTransId="{B728CE62-01E6-4108-8F12-E7E9613E3543}"/>
    <dgm:cxn modelId="{E5D8981C-5856-484F-8AE1-CBA94573760B}" srcId="{B8148B26-D4C1-4B21-BF83-68BACBABD5BC}" destId="{9A917D71-E48F-48B9-A942-63628FA88F05}" srcOrd="0" destOrd="0" parTransId="{49A1D690-81E1-426A-93DC-9881A0599E8F}" sibTransId="{E7702F43-082C-49AB-8B16-4C33D445335C}"/>
    <dgm:cxn modelId="{B82F1D0C-5570-4190-8A6B-BB0D1C5E5E1F}" type="presOf" srcId="{D19EA908-8F06-41DE-9A80-28E44880988C}" destId="{5EBC3F66-EB0E-49BE-B773-0B9830232BB7}" srcOrd="0" destOrd="0" presId="urn:microsoft.com/office/officeart/2005/8/layout/chevron2"/>
    <dgm:cxn modelId="{4C04FE4A-50FD-4B02-92C1-2C975E70138E}" srcId="{C802045C-0E27-45E0-B707-2843977C7234}" destId="{FE1E97AB-0A6F-4D30-AC7E-1974F280A69A}" srcOrd="4" destOrd="0" parTransId="{E32171D7-E7CD-4311-80C6-562DFF804F80}" sibTransId="{22D8976A-888A-4029-8DBD-43B953B3D291}"/>
    <dgm:cxn modelId="{CA293EFE-16A6-4C6F-8DB3-0D7438B20992}" type="presOf" srcId="{714903C5-F7D7-442F-9C3A-8EDBDD81A137}" destId="{497EB7D5-C600-4A1E-9F8F-87E566E9EC94}" srcOrd="0" destOrd="0" presId="urn:microsoft.com/office/officeart/2005/8/layout/chevron2"/>
    <dgm:cxn modelId="{105633F2-5E6C-47B9-BFF8-1C97DFA2451E}" type="presOf" srcId="{9A917D71-E48F-48B9-A942-63628FA88F05}" destId="{F597B76A-49B0-4EB0-B002-06AD333428DA}" srcOrd="0" destOrd="0" presId="urn:microsoft.com/office/officeart/2005/8/layout/chevron2"/>
    <dgm:cxn modelId="{AE3E13A5-B0A9-4089-9008-FCB784CD1DFD}" type="presOf" srcId="{EDB07F9B-2233-479D-A3F0-A86864B47BBA}" destId="{69EDD522-6304-4767-9484-4E078556F77C}" srcOrd="0" destOrd="0" presId="urn:microsoft.com/office/officeart/2005/8/layout/chevron2"/>
    <dgm:cxn modelId="{4B368210-508B-4ED7-AC94-590D2AD86D81}" srcId="{C802045C-0E27-45E0-B707-2843977C7234}" destId="{B8148B26-D4C1-4B21-BF83-68BACBABD5BC}" srcOrd="3" destOrd="0" parTransId="{47BADA6D-3706-497A-BDF2-562360C13C02}" sibTransId="{C1CD8D1A-ED82-4479-B180-11D53911D134}"/>
    <dgm:cxn modelId="{23822B50-80E2-47C6-8266-F827B7BB4CAA}" type="presOf" srcId="{1B237B6B-1069-48C6-9B13-A71BD3F61B45}" destId="{D32E9459-C797-4F5C-B898-6AC6048975E9}" srcOrd="0" destOrd="0" presId="urn:microsoft.com/office/officeart/2005/8/layout/chevron2"/>
    <dgm:cxn modelId="{94869E7C-8E6E-4630-8744-181A9E01AA33}" srcId="{FE1E97AB-0A6F-4D30-AC7E-1974F280A69A}" destId="{3EFBC850-76C8-4A24-8AE1-8768B8F904F7}" srcOrd="0" destOrd="0" parTransId="{3C6BA53F-B250-4BCA-B4FE-570006002426}" sibTransId="{200F1A65-1C7F-4B53-BFD1-7266E53B97FF}"/>
    <dgm:cxn modelId="{A94A7468-BC6B-46E4-AAFF-7E4AE3038463}" type="presOf" srcId="{27632295-8863-40A5-A9A7-5DF86ADA0F20}" destId="{11135BE3-2979-4CE9-A7A2-B63744CAEA11}" srcOrd="0" destOrd="0" presId="urn:microsoft.com/office/officeart/2005/8/layout/chevron2"/>
    <dgm:cxn modelId="{B8D3562F-8D19-4308-BD37-C7F45CB33836}" srcId="{C802045C-0E27-45E0-B707-2843977C7234}" destId="{1B237B6B-1069-48C6-9B13-A71BD3F61B45}" srcOrd="2" destOrd="0" parTransId="{34DF6409-3D32-47B9-8F1B-00EB2D2AAE9D}" sibTransId="{4A87F69B-FA59-4B9F-9140-F1144537E764}"/>
    <dgm:cxn modelId="{3363A312-F4AD-4B7C-8AFF-C47CFC01D1E1}" srcId="{C802045C-0E27-45E0-B707-2843977C7234}" destId="{D19EA908-8F06-41DE-9A80-28E44880988C}" srcOrd="0" destOrd="0" parTransId="{569DD100-1D9B-4A3E-A250-3E0B38E340CE}" sibTransId="{E670F7A6-6055-4F10-A27F-412B935A3FF3}"/>
    <dgm:cxn modelId="{612BF1A5-86EC-458E-B281-75480AB3B776}" srcId="{D19EA908-8F06-41DE-9A80-28E44880988C}" destId="{714903C5-F7D7-442F-9C3A-8EDBDD81A137}" srcOrd="0" destOrd="0" parTransId="{9BBAD5FA-7B64-4C32-AEAE-13DDED1045A4}" sibTransId="{981BAABE-D730-49B7-83D2-66784EA736B9}"/>
    <dgm:cxn modelId="{B8FA04A4-9FC9-420A-903F-E7FA20440F06}" type="presOf" srcId="{B8148B26-D4C1-4B21-BF83-68BACBABD5BC}" destId="{81D83CE9-B04A-4DF5-BA6F-A957A4C6B823}" srcOrd="0" destOrd="0" presId="urn:microsoft.com/office/officeart/2005/8/layout/chevron2"/>
    <dgm:cxn modelId="{262993D2-A04A-427F-BAA7-8C577867706A}" srcId="{1B237B6B-1069-48C6-9B13-A71BD3F61B45}" destId="{EDB07F9B-2233-479D-A3F0-A86864B47BBA}" srcOrd="0" destOrd="0" parTransId="{2D621AFA-AD82-4D6F-B5C7-CBD4AD3A2480}" sibTransId="{DA18598C-52C6-4F67-B57C-6DDA429E18F4}"/>
    <dgm:cxn modelId="{4695F234-C003-4633-BBB0-C9021F5498FD}" type="presOf" srcId="{AE82E1AF-DF9B-4A70-8D94-F9B0A0FD24F9}" destId="{988905A4-F7D2-4CA9-BFD7-F5A871F381AD}" srcOrd="0" destOrd="0" presId="urn:microsoft.com/office/officeart/2005/8/layout/chevron2"/>
    <dgm:cxn modelId="{E402BC78-F056-41B1-9965-11C164D17F9A}" type="presOf" srcId="{3EFBC850-76C8-4A24-8AE1-8768B8F904F7}" destId="{DF048C7E-B9B7-43B7-9DDE-5EC3D4AC78F8}" srcOrd="0" destOrd="0" presId="urn:microsoft.com/office/officeart/2005/8/layout/chevron2"/>
    <dgm:cxn modelId="{6C20D95D-E8A4-4696-89EE-EED1F11C052D}" type="presOf" srcId="{FE1E97AB-0A6F-4D30-AC7E-1974F280A69A}" destId="{7D4856E8-45AF-4533-823E-6112C01AC169}" srcOrd="0" destOrd="0" presId="urn:microsoft.com/office/officeart/2005/8/layout/chevron2"/>
    <dgm:cxn modelId="{6AC38D4D-F906-4598-9290-E244FF820B22}" type="presParOf" srcId="{C7A13A89-BC2C-41B9-AC03-49F1E0F71174}" destId="{2B5FCEB7-8673-4E91-984B-10C34909216B}" srcOrd="0" destOrd="0" presId="urn:microsoft.com/office/officeart/2005/8/layout/chevron2"/>
    <dgm:cxn modelId="{2951E4E6-A48D-43B6-AE60-62E8E311FD68}" type="presParOf" srcId="{2B5FCEB7-8673-4E91-984B-10C34909216B}" destId="{5EBC3F66-EB0E-49BE-B773-0B9830232BB7}" srcOrd="0" destOrd="0" presId="urn:microsoft.com/office/officeart/2005/8/layout/chevron2"/>
    <dgm:cxn modelId="{9046ECF1-3810-4712-A1AA-A23E285D8B81}" type="presParOf" srcId="{2B5FCEB7-8673-4E91-984B-10C34909216B}" destId="{497EB7D5-C600-4A1E-9F8F-87E566E9EC94}" srcOrd="1" destOrd="0" presId="urn:microsoft.com/office/officeart/2005/8/layout/chevron2"/>
    <dgm:cxn modelId="{C731EFED-95EB-46C9-B311-598D704633E7}" type="presParOf" srcId="{C7A13A89-BC2C-41B9-AC03-49F1E0F71174}" destId="{63388E7F-6262-42F6-B581-0CE5500AD31B}" srcOrd="1" destOrd="0" presId="urn:microsoft.com/office/officeart/2005/8/layout/chevron2"/>
    <dgm:cxn modelId="{621B523C-35A6-4C82-9443-A0519D0AB43A}" type="presParOf" srcId="{C7A13A89-BC2C-41B9-AC03-49F1E0F71174}" destId="{AE34F9FB-0107-40A1-B86E-9FB11A74F96E}" srcOrd="2" destOrd="0" presId="urn:microsoft.com/office/officeart/2005/8/layout/chevron2"/>
    <dgm:cxn modelId="{E4E8A095-DD5B-475F-B198-22BD05E3D719}" type="presParOf" srcId="{AE34F9FB-0107-40A1-B86E-9FB11A74F96E}" destId="{11135BE3-2979-4CE9-A7A2-B63744CAEA11}" srcOrd="0" destOrd="0" presId="urn:microsoft.com/office/officeart/2005/8/layout/chevron2"/>
    <dgm:cxn modelId="{E89D374D-18CF-4D2B-8DD2-07616EBFD12B}" type="presParOf" srcId="{AE34F9FB-0107-40A1-B86E-9FB11A74F96E}" destId="{988905A4-F7D2-4CA9-BFD7-F5A871F381AD}" srcOrd="1" destOrd="0" presId="urn:microsoft.com/office/officeart/2005/8/layout/chevron2"/>
    <dgm:cxn modelId="{86CA4292-7D83-4A11-9B51-F80E6CFE13C2}" type="presParOf" srcId="{C7A13A89-BC2C-41B9-AC03-49F1E0F71174}" destId="{9CFFB831-3BC9-4421-AD18-5878F2F9B301}" srcOrd="3" destOrd="0" presId="urn:microsoft.com/office/officeart/2005/8/layout/chevron2"/>
    <dgm:cxn modelId="{39A19841-6B51-4EBB-A592-12A32B6CB654}" type="presParOf" srcId="{C7A13A89-BC2C-41B9-AC03-49F1E0F71174}" destId="{20815D65-05BC-44AC-B0D1-D41F8FBF97E5}" srcOrd="4" destOrd="0" presId="urn:microsoft.com/office/officeart/2005/8/layout/chevron2"/>
    <dgm:cxn modelId="{3B88D6AE-324F-46DF-84C1-540E7DA3EEEA}" type="presParOf" srcId="{20815D65-05BC-44AC-B0D1-D41F8FBF97E5}" destId="{D32E9459-C797-4F5C-B898-6AC6048975E9}" srcOrd="0" destOrd="0" presId="urn:microsoft.com/office/officeart/2005/8/layout/chevron2"/>
    <dgm:cxn modelId="{7B19BDE4-7AA0-4506-977D-80A66D6C08D5}" type="presParOf" srcId="{20815D65-05BC-44AC-B0D1-D41F8FBF97E5}" destId="{69EDD522-6304-4767-9484-4E078556F77C}" srcOrd="1" destOrd="0" presId="urn:microsoft.com/office/officeart/2005/8/layout/chevron2"/>
    <dgm:cxn modelId="{AE81B485-0D80-4ACC-82CB-6D4278453DD7}" type="presParOf" srcId="{C7A13A89-BC2C-41B9-AC03-49F1E0F71174}" destId="{FE8932A6-28BD-4FB2-A093-08319B1922D9}" srcOrd="5" destOrd="0" presId="urn:microsoft.com/office/officeart/2005/8/layout/chevron2"/>
    <dgm:cxn modelId="{DD5376D6-BB60-48A1-8138-5C4890721412}" type="presParOf" srcId="{C7A13A89-BC2C-41B9-AC03-49F1E0F71174}" destId="{0B32FFFC-393B-46C9-8A6B-8BCBE5E9C4E9}" srcOrd="6" destOrd="0" presId="urn:microsoft.com/office/officeart/2005/8/layout/chevron2"/>
    <dgm:cxn modelId="{AC02E01A-1D0A-4449-8018-51A61CE23B6F}" type="presParOf" srcId="{0B32FFFC-393B-46C9-8A6B-8BCBE5E9C4E9}" destId="{81D83CE9-B04A-4DF5-BA6F-A957A4C6B823}" srcOrd="0" destOrd="0" presId="urn:microsoft.com/office/officeart/2005/8/layout/chevron2"/>
    <dgm:cxn modelId="{85FA04CB-7D10-4594-AB71-3FF703F47AE6}" type="presParOf" srcId="{0B32FFFC-393B-46C9-8A6B-8BCBE5E9C4E9}" destId="{F597B76A-49B0-4EB0-B002-06AD333428DA}" srcOrd="1" destOrd="0" presId="urn:microsoft.com/office/officeart/2005/8/layout/chevron2"/>
    <dgm:cxn modelId="{957AC49F-33F4-452A-947C-1866370DC27C}" type="presParOf" srcId="{C7A13A89-BC2C-41B9-AC03-49F1E0F71174}" destId="{B41D0826-4A0B-4F7E-B9FB-73172B9AA38C}" srcOrd="7" destOrd="0" presId="urn:microsoft.com/office/officeart/2005/8/layout/chevron2"/>
    <dgm:cxn modelId="{431E42D0-20EB-4360-B0E6-40AFB9CC3BE7}" type="presParOf" srcId="{C7A13A89-BC2C-41B9-AC03-49F1E0F71174}" destId="{6F014C34-1949-446E-AD7E-0578F25D7176}" srcOrd="8" destOrd="0" presId="urn:microsoft.com/office/officeart/2005/8/layout/chevron2"/>
    <dgm:cxn modelId="{3F46C287-C4B8-43B9-8795-29E1B506398D}" type="presParOf" srcId="{6F014C34-1949-446E-AD7E-0578F25D7176}" destId="{7D4856E8-45AF-4533-823E-6112C01AC169}" srcOrd="0" destOrd="0" presId="urn:microsoft.com/office/officeart/2005/8/layout/chevron2"/>
    <dgm:cxn modelId="{2515C313-C442-4EFA-978A-53725217E7F1}" type="presParOf" srcId="{6F014C34-1949-446E-AD7E-0578F25D7176}" destId="{DF048C7E-B9B7-43B7-9DDE-5EC3D4AC78F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F8334C-B20B-4DF7-A6AC-024DA03D09B9}">
      <dsp:nvSpPr>
        <dsp:cNvPr id="0" name=""/>
        <dsp:cNvSpPr/>
      </dsp:nvSpPr>
      <dsp:spPr>
        <a:xfrm>
          <a:off x="0" y="4076978"/>
          <a:ext cx="8435280" cy="89157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dirty="0" smtClean="0">
              <a:cs typeface="B Nazanin" pitchFamily="2" charset="-78"/>
            </a:rPr>
            <a:t>ضرروت های توجه به بیمه گذاری در بخش بیمه بارزگانی و تجاری مبتنی بر تمرکز بر مولفه های اجتماعی ( سرمایه اجتماعی، اعتماد، مسئولیت پذیری اجتماعی و ....)</a:t>
          </a:r>
          <a:endParaRPr lang="en-US" sz="2400" b="1" kern="1200" dirty="0">
            <a:cs typeface="B Nazanin" pitchFamily="2" charset="-78"/>
          </a:endParaRPr>
        </a:p>
      </dsp:txBody>
      <dsp:txXfrm>
        <a:off x="0" y="4076978"/>
        <a:ext cx="8435280" cy="891573"/>
      </dsp:txXfrm>
    </dsp:sp>
    <dsp:sp modelId="{BD6961AD-9078-4D96-A2D0-D819B16D520D}">
      <dsp:nvSpPr>
        <dsp:cNvPr id="0" name=""/>
        <dsp:cNvSpPr/>
      </dsp:nvSpPr>
      <dsp:spPr>
        <a:xfrm rot="10800000">
          <a:off x="0" y="2731272"/>
          <a:ext cx="8435280" cy="1371240"/>
        </a:xfrm>
        <a:prstGeom prst="upArrowCallout">
          <a:avLst/>
        </a:prstGeom>
        <a:solidFill>
          <a:schemeClr val="accent5">
            <a:hueOff val="-668312"/>
            <a:satOff val="367"/>
            <a:lumOff val="1765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dirty="0" smtClean="0">
              <a:cs typeface="B Nazanin" pitchFamily="2" charset="-78"/>
            </a:rPr>
            <a:t>ارائه نیم رخ جهان اجتماعی امروز به عنوان جامعه مخاطره آمیر و الزمات آن</a:t>
          </a:r>
          <a:endParaRPr lang="en-US" sz="2400" b="1" kern="1200" dirty="0">
            <a:cs typeface="B Nazanin" pitchFamily="2" charset="-78"/>
          </a:endParaRPr>
        </a:p>
      </dsp:txBody>
      <dsp:txXfrm rot="10800000">
        <a:off x="0" y="2731272"/>
        <a:ext cx="8435280" cy="890991"/>
      </dsp:txXfrm>
    </dsp:sp>
    <dsp:sp modelId="{8424C7A6-A661-4629-BFE9-3100893DD59C}">
      <dsp:nvSpPr>
        <dsp:cNvPr id="0" name=""/>
        <dsp:cNvSpPr/>
      </dsp:nvSpPr>
      <dsp:spPr>
        <a:xfrm rot="10800000">
          <a:off x="0" y="1345706"/>
          <a:ext cx="8435280" cy="1371240"/>
        </a:xfrm>
        <a:prstGeom prst="upArrowCallout">
          <a:avLst/>
        </a:prstGeom>
        <a:solidFill>
          <a:schemeClr val="accent5">
            <a:hueOff val="-1336625"/>
            <a:satOff val="735"/>
            <a:lumOff val="3529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2400" b="1" kern="1200" dirty="0" smtClean="0">
              <a:cs typeface="B Nazanin" pitchFamily="2" charset="-78"/>
            </a:rPr>
            <a:t>ارائه تصویری نسبتا کلی از کنش اجتماعی و تفاوت آن با کنش اقتصادی در بحث بیمه</a:t>
          </a:r>
        </a:p>
      </dsp:txBody>
      <dsp:txXfrm rot="10800000">
        <a:off x="0" y="1345706"/>
        <a:ext cx="8435280" cy="890991"/>
      </dsp:txXfrm>
    </dsp:sp>
    <dsp:sp modelId="{5EC49DB8-9899-4AB1-9B02-C1E7EDB915EF}">
      <dsp:nvSpPr>
        <dsp:cNvPr id="0" name=""/>
        <dsp:cNvSpPr/>
      </dsp:nvSpPr>
      <dsp:spPr>
        <a:xfrm rot="10800000">
          <a:off x="0" y="43676"/>
          <a:ext cx="8435280" cy="1371240"/>
        </a:xfrm>
        <a:prstGeom prst="upArrowCallout">
          <a:avLst/>
        </a:prstGeom>
        <a:solidFill>
          <a:schemeClr val="accent5">
            <a:hueOff val="-2004937"/>
            <a:satOff val="1102"/>
            <a:lumOff val="5294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Nazanin" panose="00000400000000000000" pitchFamily="2" charset="-78"/>
            </a:rPr>
            <a:t>هدف بنده </a:t>
          </a:r>
          <a:r>
            <a:rPr lang="fa-IR" sz="2400" kern="1200" dirty="0" smtClean="0">
              <a:cs typeface="B Nazanin" panose="00000400000000000000" pitchFamily="2" charset="-78"/>
            </a:rPr>
            <a:t>ارائه </a:t>
          </a:r>
          <a:r>
            <a:rPr lang="fa-IR" sz="2400" kern="1200" dirty="0" smtClean="0">
              <a:cs typeface="B Nazanin" panose="00000400000000000000" pitchFamily="2" charset="-78"/>
            </a:rPr>
            <a:t>نگاهی متفاوت به مسئله بیمه و بیمه گذاری است. </a:t>
          </a:r>
          <a:endParaRPr lang="en-US" sz="2400" b="1" kern="1200" dirty="0">
            <a:cs typeface="B Nazanin" pitchFamily="2" charset="-78"/>
          </a:endParaRPr>
        </a:p>
      </dsp:txBody>
      <dsp:txXfrm rot="10800000">
        <a:off x="0" y="43676"/>
        <a:ext cx="8435280" cy="8909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BC3F66-EB0E-49BE-B773-0B9830232BB7}">
      <dsp:nvSpPr>
        <dsp:cNvPr id="0" name=""/>
        <dsp:cNvSpPr/>
      </dsp:nvSpPr>
      <dsp:spPr>
        <a:xfrm rot="5400000">
          <a:off x="7421034" y="179045"/>
          <a:ext cx="1111732" cy="77821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dirty="0" smtClean="0">
              <a:cs typeface="B Nazanin" panose="00000400000000000000" pitchFamily="2" charset="-78"/>
            </a:rPr>
            <a:t>1</a:t>
          </a:r>
          <a:endParaRPr lang="en-US" sz="2000" b="1" kern="1200" dirty="0">
            <a:cs typeface="B Nazanin" panose="00000400000000000000" pitchFamily="2" charset="-78"/>
          </a:endParaRPr>
        </a:p>
      </dsp:txBody>
      <dsp:txXfrm rot="-5400000">
        <a:off x="7587794" y="401391"/>
        <a:ext cx="778212" cy="333520"/>
      </dsp:txXfrm>
    </dsp:sp>
    <dsp:sp modelId="{497EB7D5-C600-4A1E-9F8F-87E566E9EC94}">
      <dsp:nvSpPr>
        <dsp:cNvPr id="0" name=""/>
        <dsp:cNvSpPr/>
      </dsp:nvSpPr>
      <dsp:spPr>
        <a:xfrm rot="16200000">
          <a:off x="3482777" y="-3402865"/>
          <a:ext cx="723005" cy="7587794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42240" bIns="12700" numCol="1" spcCol="1270" anchor="ctr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000" kern="1200" dirty="0" smtClean="0">
              <a:cs typeface="B Nazanin" panose="00000400000000000000" pitchFamily="2" charset="-78"/>
            </a:rPr>
            <a:t>در چه جهانی زندگی می‌کنیم؟</a:t>
          </a:r>
          <a:endParaRPr lang="en-US" sz="2000" b="1" kern="1200" dirty="0">
            <a:cs typeface="B Nazanin" panose="00000400000000000000" pitchFamily="2" charset="-78"/>
          </a:endParaRPr>
        </a:p>
      </dsp:txBody>
      <dsp:txXfrm rot="5400000">
        <a:off x="85677" y="64823"/>
        <a:ext cx="7552500" cy="652417"/>
      </dsp:txXfrm>
    </dsp:sp>
    <dsp:sp modelId="{11135BE3-2979-4CE9-A7A2-B63744CAEA11}">
      <dsp:nvSpPr>
        <dsp:cNvPr id="0" name=""/>
        <dsp:cNvSpPr/>
      </dsp:nvSpPr>
      <dsp:spPr>
        <a:xfrm rot="5400000">
          <a:off x="7421034" y="1007131"/>
          <a:ext cx="1111732" cy="77821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dirty="0" smtClean="0">
              <a:cs typeface="B Nazanin" panose="00000400000000000000" pitchFamily="2" charset="-78"/>
            </a:rPr>
            <a:t>2</a:t>
          </a:r>
          <a:endParaRPr lang="en-US" sz="2000" b="1" kern="1200" dirty="0">
            <a:cs typeface="B Nazanin" panose="00000400000000000000" pitchFamily="2" charset="-78"/>
          </a:endParaRPr>
        </a:p>
      </dsp:txBody>
      <dsp:txXfrm rot="-5400000">
        <a:off x="7587794" y="1229477"/>
        <a:ext cx="778212" cy="333520"/>
      </dsp:txXfrm>
    </dsp:sp>
    <dsp:sp modelId="{988905A4-F7D2-4CA9-BFD7-F5A871F381AD}">
      <dsp:nvSpPr>
        <dsp:cNvPr id="0" name=""/>
        <dsp:cNvSpPr/>
      </dsp:nvSpPr>
      <dsp:spPr>
        <a:xfrm rot="16200000">
          <a:off x="3432584" y="-2524066"/>
          <a:ext cx="722625" cy="7587794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42240" bIns="12700" numCol="1" spcCol="1270" anchor="ctr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000" kern="1200" dirty="0" smtClean="0">
              <a:cs typeface="B Nazanin" panose="00000400000000000000" pitchFamily="2" charset="-78"/>
            </a:rPr>
            <a:t>من به عنوان یک فرد چه مسئولیت هایی دارم ؟ ؛ </a:t>
          </a:r>
          <a:endParaRPr lang="en-US" sz="2000" b="1" kern="1200" dirty="0">
            <a:cs typeface="B Nazanin" panose="00000400000000000000" pitchFamily="2" charset="-78"/>
          </a:endParaRPr>
        </a:p>
      </dsp:txBody>
      <dsp:txXfrm rot="5400000">
        <a:off x="35276" y="943794"/>
        <a:ext cx="7552518" cy="652073"/>
      </dsp:txXfrm>
    </dsp:sp>
    <dsp:sp modelId="{D32E9459-C797-4F5C-B898-6AC6048975E9}">
      <dsp:nvSpPr>
        <dsp:cNvPr id="0" name=""/>
        <dsp:cNvSpPr/>
      </dsp:nvSpPr>
      <dsp:spPr>
        <a:xfrm rot="5400000">
          <a:off x="7421034" y="1995506"/>
          <a:ext cx="1111732" cy="77821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dirty="0" smtClean="0">
              <a:cs typeface="B Nazanin" panose="00000400000000000000" pitchFamily="2" charset="-78"/>
            </a:rPr>
            <a:t>3</a:t>
          </a:r>
          <a:endParaRPr lang="en-US" sz="2000" b="1" kern="1200" dirty="0">
            <a:cs typeface="B Nazanin" panose="00000400000000000000" pitchFamily="2" charset="-78"/>
          </a:endParaRPr>
        </a:p>
      </dsp:txBody>
      <dsp:txXfrm rot="-5400000">
        <a:off x="7587794" y="2217852"/>
        <a:ext cx="778212" cy="333520"/>
      </dsp:txXfrm>
    </dsp:sp>
    <dsp:sp modelId="{69EDD522-6304-4767-9484-4E078556F77C}">
      <dsp:nvSpPr>
        <dsp:cNvPr id="0" name=""/>
        <dsp:cNvSpPr/>
      </dsp:nvSpPr>
      <dsp:spPr>
        <a:xfrm rot="16200000">
          <a:off x="3447001" y="-1576044"/>
          <a:ext cx="722625" cy="7587794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42240" bIns="12700" numCol="1" spcCol="1270" anchor="ctr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000" kern="1200" dirty="0" smtClean="0">
              <a:cs typeface="B Nazanin" panose="00000400000000000000" pitchFamily="2" charset="-78"/>
            </a:rPr>
            <a:t>انتخاب‌های من چقدر تابع خواست و اراده شخصی من است؟ و چه پیامدهای برای خود من، اطرافیانم و مجموعه‌ای که در آن زندگی می کنم دارد؟</a:t>
          </a:r>
          <a:endParaRPr lang="en-US" sz="2000" b="1" kern="1200" dirty="0">
            <a:cs typeface="B Nazanin" panose="00000400000000000000" pitchFamily="2" charset="-78"/>
          </a:endParaRPr>
        </a:p>
      </dsp:txBody>
      <dsp:txXfrm rot="5400000">
        <a:off x="49693" y="1891816"/>
        <a:ext cx="7552518" cy="652073"/>
      </dsp:txXfrm>
    </dsp:sp>
    <dsp:sp modelId="{81D83CE9-B04A-4DF5-BA6F-A957A4C6B823}">
      <dsp:nvSpPr>
        <dsp:cNvPr id="0" name=""/>
        <dsp:cNvSpPr/>
      </dsp:nvSpPr>
      <dsp:spPr>
        <a:xfrm rot="5400000">
          <a:off x="7421034" y="3172597"/>
          <a:ext cx="1111732" cy="77821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dirty="0" smtClean="0">
              <a:cs typeface="B Nazanin" panose="00000400000000000000" pitchFamily="2" charset="-78"/>
            </a:rPr>
            <a:t>4</a:t>
          </a:r>
          <a:endParaRPr lang="en-US" sz="2000" b="1" kern="1200" dirty="0">
            <a:cs typeface="B Nazanin" panose="00000400000000000000" pitchFamily="2" charset="-78"/>
          </a:endParaRPr>
        </a:p>
      </dsp:txBody>
      <dsp:txXfrm rot="-5400000">
        <a:off x="7587794" y="3394943"/>
        <a:ext cx="778212" cy="333520"/>
      </dsp:txXfrm>
    </dsp:sp>
    <dsp:sp modelId="{F597B76A-49B0-4EB0-B002-06AD333428DA}">
      <dsp:nvSpPr>
        <dsp:cNvPr id="0" name=""/>
        <dsp:cNvSpPr/>
      </dsp:nvSpPr>
      <dsp:spPr>
        <a:xfrm rot="16200000">
          <a:off x="3217683" y="-391239"/>
          <a:ext cx="1239534" cy="7587794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42240" bIns="12700" numCol="1" spcCol="1270" anchor="ctr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000" b="0" kern="1200" dirty="0" smtClean="0">
              <a:cs typeface="B Nazanin" panose="00000400000000000000" pitchFamily="2" charset="-78"/>
            </a:rPr>
            <a:t>مهمترین مخاطراتی که که ممکن است من را به عنوان یک شهروند، یک سازمانی، یک تولید کننده ، یک ارائه کننده خدمات و ... تهدید کند چیست؟ </a:t>
          </a:r>
          <a:endParaRPr lang="en-US" sz="2000" b="0" kern="1200" dirty="0">
            <a:cs typeface="B Nazanin" panose="00000400000000000000" pitchFamily="2" charset="-78"/>
          </a:endParaRPr>
        </a:p>
      </dsp:txBody>
      <dsp:txXfrm rot="5400000">
        <a:off x="104063" y="2843399"/>
        <a:ext cx="7527285" cy="1118516"/>
      </dsp:txXfrm>
    </dsp:sp>
    <dsp:sp modelId="{7D4856E8-45AF-4533-823E-6112C01AC169}">
      <dsp:nvSpPr>
        <dsp:cNvPr id="0" name=""/>
        <dsp:cNvSpPr/>
      </dsp:nvSpPr>
      <dsp:spPr>
        <a:xfrm rot="5400000">
          <a:off x="7421034" y="4443342"/>
          <a:ext cx="1111732" cy="77821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dirty="0" smtClean="0">
              <a:cs typeface="B Nazanin" panose="00000400000000000000" pitchFamily="2" charset="-78"/>
            </a:rPr>
            <a:t>5</a:t>
          </a:r>
          <a:endParaRPr lang="en-US" sz="2000" b="1" kern="1200" dirty="0">
            <a:cs typeface="B Nazanin" panose="00000400000000000000" pitchFamily="2" charset="-78"/>
          </a:endParaRPr>
        </a:p>
      </dsp:txBody>
      <dsp:txXfrm rot="-5400000">
        <a:off x="7587794" y="4665688"/>
        <a:ext cx="778212" cy="333520"/>
      </dsp:txXfrm>
    </dsp:sp>
    <dsp:sp modelId="{DF048C7E-B9B7-43B7-9DDE-5EC3D4AC78F8}">
      <dsp:nvSpPr>
        <dsp:cNvPr id="0" name=""/>
        <dsp:cNvSpPr/>
      </dsp:nvSpPr>
      <dsp:spPr>
        <a:xfrm rot="16200000">
          <a:off x="3432584" y="990712"/>
          <a:ext cx="722625" cy="7587794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42240" bIns="12700" numCol="1" spcCol="1270" anchor="ctr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000" kern="1200" dirty="0" smtClean="0">
              <a:cs typeface="B Nazanin" panose="00000400000000000000" pitchFamily="2" charset="-78"/>
            </a:rPr>
            <a:t>بیمه داوطلبانه یک انتخاب عقلانی مبتنی بر سود شخصی است یا بخشی از واقعیت این زندگی مخاطره آمیز و مکانسیمی برای پایداری اجتماعی</a:t>
          </a:r>
          <a:endParaRPr lang="en-US" sz="2000" b="1" kern="1200" dirty="0">
            <a:cs typeface="B Nazanin" panose="00000400000000000000" pitchFamily="2" charset="-78"/>
          </a:endParaRPr>
        </a:p>
      </dsp:txBody>
      <dsp:txXfrm rot="5400000">
        <a:off x="35276" y="4458572"/>
        <a:ext cx="7552518" cy="652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944FE-2629-48D6-8BA8-D3DC24ED85CE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C4CB1-819D-4778-8BB4-792C6405FE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51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49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4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74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95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93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3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72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1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8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9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65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88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1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4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74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888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6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5245CB7-204A-4D02-987A-7C507DD6B5A5}" type="datetimeFigureOut">
              <a:rPr lang="en-US" smtClean="0"/>
              <a:pPr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78B122F-A2BA-4F4A-B5E0-58A75F12D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086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fa.wikipedia.org/wiki/%D8%AC%D8%A7%D9%85%D8%B9%D9%87%E2%80%8C%D8%B4%D9%86%D8%A7%D8%B3%DB%8C_%D8%A7%D9%82%D8%AA%D8%B5%D8%A7%D8%AF%DB%8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09674" y="2738808"/>
            <a:ext cx="8496944" cy="1389847"/>
          </a:xfrm>
          <a:prstGeom prst="rect">
            <a:avLst/>
          </a:prstGeom>
          <a:solidFill>
            <a:schemeClr val="accent2">
              <a:lumMod val="50000"/>
            </a:schemeClr>
          </a:solidFill>
          <a:effectLst/>
        </p:spPr>
        <p:txBody>
          <a:bodyPr vert="horz" lIns="91440" tIns="45720" rIns="91440" bIns="45720" rtlCol="0" anchor="t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44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fa-IR" b="1" dirty="0" smtClean="0">
                <a:cs typeface="B Titr" panose="00000700000000000000" pitchFamily="2" charset="-78"/>
              </a:rPr>
              <a:t>بیمه از کنشی اقتصادی تا کنشی اجتماعی- فرهنگی</a:t>
            </a:r>
            <a:endParaRPr lang="en-US" dirty="0">
              <a:cs typeface="B Titr" panose="00000700000000000000" pitchFamily="2" charset="-78"/>
            </a:endParaRPr>
          </a:p>
          <a:p>
            <a:pPr algn="ctr" rtl="1">
              <a:lnSpc>
                <a:spcPct val="200000"/>
              </a:lnSpc>
            </a:pP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701032" y="4572726"/>
            <a:ext cx="5714228" cy="1405467"/>
          </a:xfrm>
        </p:spPr>
        <p:txBody>
          <a:bodyPr>
            <a:normAutofit/>
          </a:bodyPr>
          <a:lstStyle/>
          <a:p>
            <a:pPr algn="ctr"/>
            <a:r>
              <a:rPr lang="fa-IR" sz="2000" b="1" dirty="0" smtClean="0">
                <a:cs typeface="B Titr" panose="00000700000000000000" pitchFamily="2" charset="-78"/>
              </a:rPr>
              <a:t>صلاح الدین قادری</a:t>
            </a:r>
          </a:p>
          <a:p>
            <a:pPr algn="ctr"/>
            <a:r>
              <a:rPr lang="fa-IR" sz="2000" b="1" dirty="0" smtClean="0">
                <a:cs typeface="B Titr" panose="00000700000000000000" pitchFamily="2" charset="-78"/>
              </a:rPr>
              <a:t>استادیار گروه جامعه شناسی دانشگاه خوارزمی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514" y="333829"/>
            <a:ext cx="1708915" cy="1960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31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261"/>
            <a:ext cx="8118764" cy="712739"/>
          </a:xfrm>
        </p:spPr>
        <p:txBody>
          <a:bodyPr>
            <a:normAutofit/>
          </a:bodyPr>
          <a:lstStyle/>
          <a:p>
            <a:pPr algn="ctr" rtl="1"/>
            <a:r>
              <a:rPr lang="fa-IR" sz="2600" dirty="0" smtClean="0">
                <a:cs typeface="B Titr" panose="00000700000000000000" pitchFamily="2" charset="-78"/>
              </a:rPr>
              <a:t>دنیایی </a:t>
            </a:r>
            <a:r>
              <a:rPr lang="fa-IR" sz="2600" dirty="0">
                <a:cs typeface="B Titr" panose="00000700000000000000" pitchFamily="2" charset="-78"/>
              </a:rPr>
              <a:t>که در آن زندگی می کنیم چگونه دنیایی است؟</a:t>
            </a:r>
            <a:endParaRPr lang="en-US" sz="26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056"/>
            <a:ext cx="8118764" cy="5250872"/>
          </a:xfrm>
        </p:spPr>
        <p:txBody>
          <a:bodyPr>
            <a:noAutofit/>
          </a:bodyPr>
          <a:lstStyle/>
          <a:p>
            <a:pPr algn="just" rtl="1"/>
            <a:r>
              <a:rPr lang="fa-IR" sz="2400" dirty="0">
                <a:cs typeface="B Nazanin" panose="00000400000000000000" pitchFamily="2" charset="-78"/>
              </a:rPr>
              <a:t>دنیایی که ما امروز در آن زندگی می‌کنیم ما را </a:t>
            </a:r>
            <a:r>
              <a:rPr lang="fa-IR" sz="2400" b="1" dirty="0">
                <a:solidFill>
                  <a:srgbClr val="FFFF00"/>
                </a:solidFill>
                <a:cs typeface="B Nazanin" panose="00000400000000000000" pitchFamily="2" charset="-78"/>
              </a:rPr>
              <a:t>بسیار بیش از مردمان زمان‌های گذشته به دیگران حتی به کسانی که هزاران فرسنگ از ما دور هستند وابسته می‌کند. </a:t>
            </a:r>
            <a:endParaRPr lang="en-US" sz="2400" b="1" dirty="0">
              <a:solidFill>
                <a:srgbClr val="FFFF00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2400" dirty="0">
                <a:cs typeface="B Nazanin" panose="00000400000000000000" pitchFamily="2" charset="-78"/>
              </a:rPr>
              <a:t>براساس نظر دورکیم در دنیایی زندگی می‌کنیم که مبتنی بر </a:t>
            </a:r>
            <a:r>
              <a:rPr lang="fa-IR" sz="2400" b="1" dirty="0">
                <a:solidFill>
                  <a:srgbClr val="FFFF00"/>
                </a:solidFill>
                <a:cs typeface="B Nazanin" panose="00000400000000000000" pitchFamily="2" charset="-78"/>
              </a:rPr>
              <a:t>همبستگی ارگانیکی </a:t>
            </a:r>
            <a:r>
              <a:rPr lang="fa-IR" sz="2400" dirty="0">
                <a:cs typeface="B Nazanin" panose="00000400000000000000" pitchFamily="2" charset="-78"/>
              </a:rPr>
              <a:t>است که در حال جایگزین شدن بر جامعه مبتنی بر </a:t>
            </a:r>
            <a:r>
              <a:rPr lang="fa-IR" sz="2400" b="1" dirty="0">
                <a:solidFill>
                  <a:srgbClr val="FFFF00"/>
                </a:solidFill>
                <a:cs typeface="B Nazanin" panose="00000400000000000000" pitchFamily="2" charset="-78"/>
              </a:rPr>
              <a:t>همبستگی مکانیکی </a:t>
            </a:r>
            <a:r>
              <a:rPr lang="fa-IR" sz="2400" dirty="0">
                <a:cs typeface="B Nazanin" panose="00000400000000000000" pitchFamily="2" charset="-78"/>
              </a:rPr>
              <a:t>است. در این دنیای ارکانیکی تفاوت مبنای زندگی است در حالکیه در جامعه مبتنی بر همبستگی مکانیکی مشابهت و همسانی مبنای زندگی اجتماعی است. </a:t>
            </a:r>
            <a:endParaRPr lang="en-US" sz="2400" dirty="0">
              <a:cs typeface="B Nazanin" panose="00000400000000000000" pitchFamily="2" charset="-78"/>
            </a:endParaRPr>
          </a:p>
          <a:p>
            <a:pPr algn="just" rtl="1"/>
            <a:r>
              <a:rPr lang="fa-IR" sz="2400" dirty="0">
                <a:cs typeface="B Nazanin" panose="00000400000000000000" pitchFamily="2" charset="-78"/>
              </a:rPr>
              <a:t>قطعا در این </a:t>
            </a:r>
            <a:r>
              <a:rPr lang="fa-IR" sz="2400" b="1" dirty="0">
                <a:solidFill>
                  <a:srgbClr val="FFFF00"/>
                </a:solidFill>
                <a:cs typeface="B Nazanin" panose="00000400000000000000" pitchFamily="2" charset="-78"/>
              </a:rPr>
              <a:t>دنیا فردیت مبنای حرکت است </a:t>
            </a:r>
            <a:r>
              <a:rPr lang="fa-IR" sz="2400" dirty="0">
                <a:cs typeface="B Nazanin" panose="00000400000000000000" pitchFamily="2" charset="-78"/>
              </a:rPr>
              <a:t>اما </a:t>
            </a:r>
            <a:r>
              <a:rPr lang="fa-IR" sz="2400" b="1" dirty="0">
                <a:solidFill>
                  <a:srgbClr val="FFFF00"/>
                </a:solidFill>
                <a:cs typeface="B Nazanin" panose="00000400000000000000" pitchFamily="2" charset="-78"/>
              </a:rPr>
              <a:t>فردیتی که در تعریف و پیوند با دیگران است این فردیت، یک فردیت تک یاخته ای و جدا افتاده نیست</a:t>
            </a:r>
            <a:r>
              <a:rPr lang="fa-IR" sz="2400" dirty="0">
                <a:cs typeface="B Nazanin" panose="00000400000000000000" pitchFamily="2" charset="-78"/>
              </a:rPr>
              <a:t>. این فردیت </a:t>
            </a:r>
            <a:r>
              <a:rPr lang="fa-IR" sz="2400" b="1" dirty="0">
                <a:solidFill>
                  <a:srgbClr val="FFFF00"/>
                </a:solidFill>
                <a:cs typeface="B Nazanin" panose="00000400000000000000" pitchFamily="2" charset="-78"/>
              </a:rPr>
              <a:t>در قابل یک ارگانیسم اجتماعی معنی دارد </a:t>
            </a:r>
            <a:r>
              <a:rPr lang="fa-IR" sz="2400" dirty="0">
                <a:cs typeface="B Nazanin" panose="00000400000000000000" pitchFamily="2" charset="-78"/>
              </a:rPr>
              <a:t>و </a:t>
            </a:r>
            <a:r>
              <a:rPr lang="fa-IR" sz="2400" b="1" dirty="0">
                <a:solidFill>
                  <a:srgbClr val="FFFF00"/>
                </a:solidFill>
                <a:cs typeface="B Nazanin" panose="00000400000000000000" pitchFamily="2" charset="-78"/>
              </a:rPr>
              <a:t>فرد در این معنا مسئولیتی دارد </a:t>
            </a:r>
            <a:r>
              <a:rPr lang="fa-IR" sz="2400" dirty="0">
                <a:cs typeface="B Nazanin" panose="00000400000000000000" pitchFamily="2" charset="-78"/>
              </a:rPr>
              <a:t>و بر </a:t>
            </a:r>
            <a:r>
              <a:rPr lang="fa-IR" sz="2400" b="1" dirty="0">
                <a:solidFill>
                  <a:srgbClr val="FFFF00"/>
                </a:solidFill>
                <a:cs typeface="B Nazanin" panose="00000400000000000000" pitchFamily="2" charset="-78"/>
              </a:rPr>
              <a:t>مبنا و مسئولیت به حفظ نظم و ارتقائ سیستم کمک می‌کند. </a:t>
            </a:r>
            <a:endParaRPr lang="en-US" sz="2400" b="1" dirty="0">
              <a:solidFill>
                <a:srgbClr val="FFFF00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fa-IR" sz="2400" dirty="0">
                <a:cs typeface="B Nazanin" panose="00000400000000000000" pitchFamily="2" charset="-78"/>
              </a:rPr>
              <a:t>بارزترین ویژگی‌های این جامعه عبارتند از:</a:t>
            </a:r>
            <a:endParaRPr lang="en-US" sz="2400" dirty="0">
              <a:cs typeface="B Nazanin" panose="00000400000000000000" pitchFamily="2" charset="-78"/>
            </a:endParaRPr>
          </a:p>
          <a:p>
            <a:pPr algn="just"/>
            <a:endParaRPr lang="en-US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0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261"/>
            <a:ext cx="8118764" cy="1082193"/>
          </a:xfrm>
        </p:spPr>
        <p:txBody>
          <a:bodyPr>
            <a:normAutofit/>
          </a:bodyPr>
          <a:lstStyle/>
          <a:p>
            <a:pPr algn="r" rtl="1"/>
            <a:r>
              <a:rPr lang="fa-IR" sz="2600" dirty="0">
                <a:cs typeface="B Titr" panose="00000700000000000000" pitchFamily="2" charset="-78"/>
              </a:rPr>
              <a:t>	جامعه مخاطره </a:t>
            </a:r>
            <a:r>
              <a:rPr lang="fa-IR" sz="2600" dirty="0" smtClean="0">
                <a:cs typeface="B Titr" panose="00000700000000000000" pitchFamily="2" charset="-78"/>
              </a:rPr>
              <a:t>آمیز</a:t>
            </a:r>
            <a:endParaRPr lang="en-US" sz="26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055"/>
            <a:ext cx="8118764" cy="5403271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500" dirty="0" smtClean="0">
                <a:cs typeface="B Nazanin" panose="00000400000000000000" pitchFamily="2" charset="-78"/>
              </a:rPr>
              <a:t>جامعه‌ای </a:t>
            </a:r>
            <a:r>
              <a:rPr lang="fa-IR" sz="2500" dirty="0">
                <a:cs typeface="B Nazanin" panose="00000400000000000000" pitchFamily="2" charset="-78"/>
              </a:rPr>
              <a:t>است که </a:t>
            </a:r>
            <a:r>
              <a:rPr lang="fa-IR" sz="25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سرشار </a:t>
            </a:r>
            <a:r>
              <a:rPr lang="fa-IR" sz="2500" b="1" dirty="0">
                <a:solidFill>
                  <a:srgbClr val="FFFF00"/>
                </a:solidFill>
                <a:cs typeface="B Nazanin" panose="00000400000000000000" pitchFamily="2" charset="-78"/>
              </a:rPr>
              <a:t>از مخاطره و عدم قطعیت </a:t>
            </a:r>
            <a:r>
              <a:rPr lang="fa-IR" sz="2500" dirty="0">
                <a:cs typeface="B Nazanin" panose="00000400000000000000" pitchFamily="2" charset="-78"/>
              </a:rPr>
              <a:t>است.</a:t>
            </a:r>
          </a:p>
          <a:p>
            <a:pPr algn="r" rtl="1">
              <a:lnSpc>
                <a:spcPct val="150000"/>
              </a:lnSpc>
            </a:pPr>
            <a:r>
              <a:rPr lang="fa-IR" sz="2500" dirty="0" smtClean="0">
                <a:cs typeface="B Nazanin" panose="00000400000000000000" pitchFamily="2" charset="-78"/>
              </a:rPr>
              <a:t>بسیاری </a:t>
            </a:r>
            <a:r>
              <a:rPr lang="fa-IR" sz="2500" dirty="0">
                <a:cs typeface="B Nazanin" panose="00000400000000000000" pitchFamily="2" charset="-78"/>
              </a:rPr>
              <a:t>از </a:t>
            </a:r>
            <a:r>
              <a:rPr lang="fa-IR" sz="2500" dirty="0" smtClean="0">
                <a:cs typeface="B Nazanin" panose="00000400000000000000" pitchFamily="2" charset="-78"/>
              </a:rPr>
              <a:t>کنش ها، فعالیت ها، اقدامات و </a:t>
            </a:r>
            <a:r>
              <a:rPr lang="fa-IR" sz="2500" dirty="0">
                <a:cs typeface="B Nazanin" panose="00000400000000000000" pitchFamily="2" charset="-78"/>
              </a:rPr>
              <a:t>تصمیم گیری‌های زندگی روزمره </a:t>
            </a:r>
            <a:r>
              <a:rPr lang="fa-IR" sz="2500" b="1" dirty="0">
                <a:solidFill>
                  <a:srgbClr val="FFFF00"/>
                </a:solidFill>
                <a:cs typeface="B Nazanin" panose="00000400000000000000" pitchFamily="2" charset="-78"/>
              </a:rPr>
              <a:t>لبریز از مخاطره </a:t>
            </a:r>
            <a:r>
              <a:rPr lang="fa-IR" sz="2500" dirty="0">
                <a:cs typeface="B Nazanin" panose="00000400000000000000" pitchFamily="2" charset="-78"/>
              </a:rPr>
              <a:t>است. </a:t>
            </a:r>
            <a:endParaRPr lang="fa-IR" sz="2500" dirty="0" smtClean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2500" dirty="0">
                <a:cs typeface="B Nazanin" panose="00000400000000000000" pitchFamily="2" charset="-78"/>
              </a:rPr>
              <a:t>جامعه مخاطره آمیز ارجاع به جامعه ای دارد که در آن زندگى اجتماعى ما مملو از تهدیدات و مخاطراتى شده است که </a:t>
            </a:r>
            <a:r>
              <a:rPr lang="fa-IR" sz="2500" b="1" dirty="0">
                <a:solidFill>
                  <a:srgbClr val="FFFF00"/>
                </a:solidFill>
                <a:cs typeface="B Nazanin" panose="00000400000000000000" pitchFamily="2" charset="-78"/>
              </a:rPr>
              <a:t>ساختۀ دست انسان ها </a:t>
            </a:r>
            <a:r>
              <a:rPr lang="fa-IR" sz="2500" dirty="0">
                <a:cs typeface="B Nazanin" panose="00000400000000000000" pitchFamily="2" charset="-78"/>
              </a:rPr>
              <a:t>هستند.</a:t>
            </a:r>
          </a:p>
          <a:p>
            <a:pPr algn="r" rtl="1">
              <a:lnSpc>
                <a:spcPct val="150000"/>
              </a:lnSpc>
            </a:pPr>
            <a:r>
              <a:rPr lang="fa-IR" sz="2500" dirty="0" smtClean="0">
                <a:cs typeface="B Nazanin" panose="00000400000000000000" pitchFamily="2" charset="-78"/>
              </a:rPr>
              <a:t>از </a:t>
            </a:r>
            <a:r>
              <a:rPr lang="fa-IR" sz="2500" dirty="0">
                <a:cs typeface="B Nazanin" panose="00000400000000000000" pitchFamily="2" charset="-78"/>
              </a:rPr>
              <a:t>آنجایی </a:t>
            </a:r>
            <a:r>
              <a:rPr lang="fa-IR" sz="2500" b="1" dirty="0">
                <a:solidFill>
                  <a:srgbClr val="FFFF00"/>
                </a:solidFill>
                <a:cs typeface="B Nazanin" panose="00000400000000000000" pitchFamily="2" charset="-78"/>
              </a:rPr>
              <a:t>که آینده‌ای شخصی بسیار کمتر از جوامع سنتی ثابت و مقدر </a:t>
            </a:r>
            <a:r>
              <a:rPr lang="fa-IR" sz="2500" dirty="0">
                <a:cs typeface="B Nazanin" panose="00000400000000000000" pitchFamily="2" charset="-78"/>
              </a:rPr>
              <a:t>است، </a:t>
            </a:r>
            <a:r>
              <a:rPr lang="fa-IR" sz="2500" b="1" dirty="0">
                <a:solidFill>
                  <a:srgbClr val="FFFF00"/>
                </a:solidFill>
                <a:cs typeface="B Nazanin" panose="00000400000000000000" pitchFamily="2" charset="-78"/>
              </a:rPr>
              <a:t>همه انواع و اقسام تصمیم‌گیری‌ها مخاطره‌هایی برای افراد </a:t>
            </a:r>
            <a:r>
              <a:rPr lang="fa-IR" sz="2500" dirty="0">
                <a:cs typeface="B Nazanin" panose="00000400000000000000" pitchFamily="2" charset="-78"/>
              </a:rPr>
              <a:t>در بردارند. برای مثال انتخاب رشته تحصیلی، ازدواج کردن، انتخاب دوستان، انتخاب شغل، انتخاب محل زندگی، انتخاب نوع سرگرمی و ... اقدماتی مخاطره آمیز هستند</a:t>
            </a:r>
            <a:r>
              <a:rPr lang="fa-IR" sz="2500" dirty="0" smtClean="0">
                <a:cs typeface="B Nazanin" panose="00000400000000000000" pitchFamily="2" charset="-78"/>
              </a:rPr>
              <a:t>.</a:t>
            </a:r>
            <a:endParaRPr lang="en-US" sz="25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36758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262"/>
            <a:ext cx="8118764" cy="683710"/>
          </a:xfrm>
        </p:spPr>
        <p:txBody>
          <a:bodyPr>
            <a:normAutofit/>
          </a:bodyPr>
          <a:lstStyle/>
          <a:p>
            <a:pPr algn="ctr" rtl="1"/>
            <a:r>
              <a:rPr lang="fa-IR" sz="2600" dirty="0" smtClean="0">
                <a:solidFill>
                  <a:srgbClr val="FFFF00"/>
                </a:solidFill>
                <a:cs typeface="B Titr" panose="00000700000000000000" pitchFamily="2" charset="-78"/>
              </a:rPr>
              <a:t>جامعه مخاطره آمیز </a:t>
            </a:r>
            <a:endParaRPr lang="en-US" sz="2600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056"/>
            <a:ext cx="8294914" cy="5269344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fa-IR" sz="2400" dirty="0">
                <a:cs typeface="B Nazanin" panose="00000400000000000000" pitchFamily="2" charset="-78"/>
              </a:rPr>
              <a:t>به تعبیر بِک، اگر قوه محرکه جامعه طبقاتی و صنعتی در این شعار خلاصه می شد که </a:t>
            </a:r>
            <a:r>
              <a:rPr lang="fa-IR" sz="2400" b="1" dirty="0">
                <a:solidFill>
                  <a:srgbClr val="FFFF00"/>
                </a:solidFill>
                <a:cs typeface="B Nazanin" panose="00000400000000000000" pitchFamily="2" charset="-78"/>
              </a:rPr>
              <a:t>«گرسنه ام» </a:t>
            </a:r>
            <a:r>
              <a:rPr lang="fa-IR" sz="2400" dirty="0">
                <a:cs typeface="B Nazanin" panose="00000400000000000000" pitchFamily="2" charset="-78"/>
              </a:rPr>
              <a:t>شعار جامعه جدید این است: </a:t>
            </a:r>
            <a:r>
              <a:rPr lang="fa-IR" sz="2400" b="1" dirty="0">
                <a:solidFill>
                  <a:srgbClr val="FFFF00"/>
                </a:solidFill>
                <a:cs typeface="B Nazanin" panose="00000400000000000000" pitchFamily="2" charset="-78"/>
              </a:rPr>
              <a:t>«می ترسم یا نگرانم».</a:t>
            </a:r>
            <a:r>
              <a:rPr lang="fa-IR" sz="2400" dirty="0">
                <a:cs typeface="B Nazanin" panose="00000400000000000000" pitchFamily="2" charset="-78"/>
              </a:rPr>
              <a:t> به طور خلاصه در جامعه طبقاتی سابق، </a:t>
            </a:r>
            <a:r>
              <a:rPr lang="fa-IR" sz="2400" dirty="0">
                <a:solidFill>
                  <a:srgbClr val="FFFF00"/>
                </a:solidFill>
                <a:cs typeface="B Nazanin" panose="00000400000000000000" pitchFamily="2" charset="-78"/>
              </a:rPr>
              <a:t>مسأله داشتن سهمی از درآمدها و مزایای اجتماع و برابری یا نابرابری آن بود، اما ایده محوری و مرکزی کنونی، ایمنی است و هر کسی می کوشد از مخاطرات و ریسک ها ایمن </a:t>
            </a:r>
            <a:r>
              <a:rPr lang="fa-IR" sz="24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بماند</a:t>
            </a:r>
          </a:p>
          <a:p>
            <a:pPr algn="r" rtl="1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fa-IR" sz="2400" dirty="0">
                <a:cs typeface="B Nazanin" panose="00000400000000000000" pitchFamily="2" charset="-78"/>
              </a:rPr>
              <a:t>در حالی که آرمان مدرنیته ی کلاسیک “برابری” بود، آرمان مدرنیته ی پیشرفته “ایمنی” است. در مدرنیته ی کلاسیک انسان ها با دنبال کردن هدف مثبت برابری به همبستگی دست پیدا می کردند؛ اما در مدرنیته ی پیشرفته، پی گیری این هدف دفاعی و عمدتاً منفی </a:t>
            </a:r>
            <a:r>
              <a:rPr lang="fa-IR" sz="2400" dirty="0">
                <a:solidFill>
                  <a:srgbClr val="FFFF00"/>
                </a:solidFill>
                <a:cs typeface="B Nazanin" panose="00000400000000000000" pitchFamily="2" charset="-78"/>
              </a:rPr>
              <a:t>پرهیز از خطرات است </a:t>
            </a:r>
            <a:r>
              <a:rPr lang="fa-IR" sz="2400" dirty="0">
                <a:cs typeface="B Nazanin" panose="00000400000000000000" pitchFamily="2" charset="-78"/>
              </a:rPr>
              <a:t>که در جهت یک چنین همبستگی عمل می کند.</a:t>
            </a:r>
            <a:endParaRPr lang="en-US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6774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262"/>
            <a:ext cx="8118764" cy="683710"/>
          </a:xfrm>
        </p:spPr>
        <p:txBody>
          <a:bodyPr>
            <a:normAutofit/>
          </a:bodyPr>
          <a:lstStyle/>
          <a:p>
            <a:pPr algn="ctr" rtl="1"/>
            <a:r>
              <a:rPr lang="fa-IR" sz="2600" dirty="0" smtClean="0">
                <a:cs typeface="B Titr" panose="00000700000000000000" pitchFamily="2" charset="-78"/>
              </a:rPr>
              <a:t>جامعه مخاطره آمیز </a:t>
            </a:r>
            <a:endParaRPr lang="en-US" sz="26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055"/>
            <a:ext cx="8294914" cy="5399973"/>
          </a:xfrm>
        </p:spPr>
        <p:txBody>
          <a:bodyPr>
            <a:noAutofit/>
          </a:bodyPr>
          <a:lstStyle/>
          <a:p>
            <a:pPr marL="0" indent="0" algn="r" rtl="1">
              <a:lnSpc>
                <a:spcPct val="150000"/>
              </a:lnSpc>
              <a:buClr>
                <a:srgbClr val="FFFF00"/>
              </a:buClr>
              <a:buNone/>
            </a:pPr>
            <a:r>
              <a:rPr lang="fa-IR" sz="2200" dirty="0" smtClean="0">
                <a:cs typeface="B Nazanin" panose="00000400000000000000" pitchFamily="2" charset="-78"/>
              </a:rPr>
              <a:t>نیکلاس </a:t>
            </a:r>
            <a:r>
              <a:rPr lang="fa-IR" sz="2200" dirty="0">
                <a:cs typeface="B Nazanin" panose="00000400000000000000" pitchFamily="2" charset="-78"/>
              </a:rPr>
              <a:t>لومان، </a:t>
            </a:r>
            <a:endParaRPr lang="fa-IR" sz="2200" dirty="0" smtClean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None/>
            </a:pPr>
            <a:r>
              <a:rPr lang="fa-IR" sz="2200" b="1" u="sng" dirty="0" smtClean="0">
                <a:solidFill>
                  <a:srgbClr val="FFFF00"/>
                </a:solidFill>
                <a:cs typeface="B Nazanin" panose="00000400000000000000" pitchFamily="2" charset="-78"/>
              </a:rPr>
              <a:t>دو </a:t>
            </a:r>
            <a:r>
              <a:rPr lang="fa-IR" sz="2200" b="1" u="sng" dirty="0">
                <a:solidFill>
                  <a:srgbClr val="FFFF00"/>
                </a:solidFill>
                <a:cs typeface="B Nazanin" panose="00000400000000000000" pitchFamily="2" charset="-78"/>
              </a:rPr>
              <a:t>تغییر مهم ساختارى </a:t>
            </a:r>
            <a:r>
              <a:rPr lang="fa-IR" sz="2200" dirty="0">
                <a:cs typeface="B Nazanin" panose="00000400000000000000" pitchFamily="2" charset="-78"/>
              </a:rPr>
              <a:t>در جهان در حال وقوع </a:t>
            </a:r>
            <a:r>
              <a:rPr lang="fa-IR" sz="2200" dirty="0" smtClean="0">
                <a:cs typeface="B Nazanin" panose="00000400000000000000" pitchFamily="2" charset="-78"/>
              </a:rPr>
              <a:t>است:</a:t>
            </a:r>
          </a:p>
          <a:p>
            <a:pPr marL="457200" indent="-457200" algn="r" rtl="1">
              <a:lnSpc>
                <a:spcPct val="150000"/>
              </a:lnSpc>
              <a:buClr>
                <a:srgbClr val="FFFF00"/>
              </a:buClr>
              <a:buAutoNum type="arabicParenR"/>
            </a:pPr>
            <a:r>
              <a:rPr lang="fa-IR" sz="2200" dirty="0" smtClean="0">
                <a:cs typeface="B Nazanin" panose="00000400000000000000" pitchFamily="2" charset="-78"/>
              </a:rPr>
              <a:t>جهان </a:t>
            </a:r>
            <a:r>
              <a:rPr lang="fa-IR" sz="2200" dirty="0">
                <a:cs typeface="B Nazanin" panose="00000400000000000000" pitchFamily="2" charset="-78"/>
              </a:rPr>
              <a:t>مدرن داراى پیچیدگى غیرقابل مدیریت است و </a:t>
            </a:r>
            <a:endParaRPr lang="fa-IR" sz="2200" dirty="0" smtClean="0">
              <a:cs typeface="B Nazanin" panose="00000400000000000000" pitchFamily="2" charset="-78"/>
            </a:endParaRPr>
          </a:p>
          <a:p>
            <a:pPr marL="457200" indent="-457200" algn="r" rtl="1">
              <a:lnSpc>
                <a:spcPct val="150000"/>
              </a:lnSpc>
              <a:buClr>
                <a:srgbClr val="FFFF00"/>
              </a:buClr>
              <a:buAutoNum type="arabicParenR"/>
            </a:pPr>
            <a:r>
              <a:rPr lang="fa-IR" sz="2200" dirty="0" smtClean="0">
                <a:cs typeface="B Nazanin" panose="00000400000000000000" pitchFamily="2" charset="-78"/>
              </a:rPr>
              <a:t>در </a:t>
            </a:r>
            <a:r>
              <a:rPr lang="fa-IR" sz="2200" dirty="0">
                <a:cs typeface="B Nazanin" panose="00000400000000000000" pitchFamily="2" charset="-78"/>
              </a:rPr>
              <a:t>جهان مدرن، خطر کاهش یافته ولى به جاى آن ریسک بیشتر شده است. منظور از ریسک یعنى احتمال این که در آینده رفتارهاى ما انسان ها داراى پیامدهاى مضر باشد</a:t>
            </a:r>
            <a:r>
              <a:rPr lang="fa-IR" sz="2200" dirty="0" smtClean="0">
                <a:cs typeface="B Nazanin" panose="00000400000000000000" pitchFamily="2" charset="-78"/>
              </a:rPr>
              <a:t>.</a:t>
            </a: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None/>
            </a:pPr>
            <a:r>
              <a:rPr lang="fa-IR" sz="2200" dirty="0" smtClean="0">
                <a:cs typeface="B Nazanin" panose="00000400000000000000" pitchFamily="2" charset="-78"/>
              </a:rPr>
              <a:t> </a:t>
            </a:r>
            <a:r>
              <a:rPr lang="fa-IR" sz="2200" dirty="0">
                <a:cs typeface="B Nazanin" panose="00000400000000000000" pitchFamily="2" charset="-78"/>
              </a:rPr>
              <a:t>از نظر او دنیاى مدرن پیچیده، خواهان عقلانیت ریسک پذیر است و ریسک پذیرى بیش از هرچیز نیاز به</a:t>
            </a:r>
            <a:r>
              <a:rPr lang="fa-IR" sz="2200" b="1" u="sng" dirty="0">
                <a:cs typeface="B Nazanin" panose="00000400000000000000" pitchFamily="2" charset="-78"/>
              </a:rPr>
              <a:t> </a:t>
            </a:r>
            <a:r>
              <a:rPr lang="fa-IR" sz="2200" b="1" u="sng" dirty="0">
                <a:solidFill>
                  <a:srgbClr val="FFFF00"/>
                </a:solidFill>
                <a:cs typeface="B Nazanin" panose="00000400000000000000" pitchFamily="2" charset="-78"/>
              </a:rPr>
              <a:t>اعتماد</a:t>
            </a:r>
            <a:r>
              <a:rPr lang="fa-IR" sz="2200" b="1" u="sng" dirty="0">
                <a:cs typeface="B Nazanin" panose="00000400000000000000" pitchFamily="2" charset="-78"/>
              </a:rPr>
              <a:t> </a:t>
            </a:r>
            <a:r>
              <a:rPr lang="fa-IR" sz="2200" dirty="0">
                <a:cs typeface="B Nazanin" panose="00000400000000000000" pitchFamily="2" charset="-78"/>
              </a:rPr>
              <a:t>دارد</a:t>
            </a:r>
            <a:r>
              <a:rPr lang="fa-IR" sz="2200" dirty="0" smtClean="0">
                <a:cs typeface="B Nazanin" panose="00000400000000000000" pitchFamily="2" charset="-78"/>
              </a:rPr>
              <a:t>.</a:t>
            </a:r>
          </a:p>
          <a:p>
            <a:pPr marL="0" indent="0" algn="r" rtl="1">
              <a:lnSpc>
                <a:spcPct val="150000"/>
              </a:lnSpc>
              <a:buClr>
                <a:srgbClr val="FFFF00"/>
              </a:buClr>
              <a:buNone/>
            </a:pPr>
            <a:r>
              <a:rPr lang="fa-IR" sz="2200" dirty="0" smtClean="0">
                <a:cs typeface="B Nazanin" panose="00000400000000000000" pitchFamily="2" charset="-78"/>
              </a:rPr>
              <a:t> </a:t>
            </a:r>
            <a:r>
              <a:rPr lang="fa-IR" sz="2200" dirty="0">
                <a:cs typeface="B Nazanin" panose="00000400000000000000" pitchFamily="2" charset="-78"/>
              </a:rPr>
              <a:t>از نظر لومان، </a:t>
            </a:r>
            <a:r>
              <a:rPr lang="fa-IR" sz="2200" dirty="0" smtClean="0">
                <a:cs typeface="B Nazanin" panose="00000400000000000000" pitchFamily="2" charset="-78"/>
              </a:rPr>
              <a:t>ا</a:t>
            </a:r>
            <a:r>
              <a:rPr lang="fa-IR" sz="22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عتماد، </a:t>
            </a:r>
            <a:r>
              <a:rPr lang="fa-IR" sz="2200" b="1" dirty="0">
                <a:solidFill>
                  <a:srgbClr val="FFFF00"/>
                </a:solidFill>
                <a:cs typeface="B Nazanin" panose="00000400000000000000" pitchFamily="2" charset="-78"/>
              </a:rPr>
              <a:t>پیچیدگى اجتماعى را کاهش مى دهد</a:t>
            </a:r>
            <a:r>
              <a:rPr lang="fa-IR" sz="2200" dirty="0">
                <a:cs typeface="B Nazanin" panose="00000400000000000000" pitchFamily="2" charset="-78"/>
              </a:rPr>
              <a:t>؛ زیرا </a:t>
            </a:r>
            <a:r>
              <a:rPr lang="fa-IR" sz="2200" b="1" u="sng" dirty="0">
                <a:solidFill>
                  <a:srgbClr val="FFFF00"/>
                </a:solidFill>
                <a:cs typeface="B Nazanin" panose="00000400000000000000" pitchFamily="2" charset="-78"/>
              </a:rPr>
              <a:t>سطح پذیرش امور نامعلوم را افزایش مى دهد</a:t>
            </a:r>
            <a:r>
              <a:rPr lang="fa-IR" sz="2200" dirty="0">
                <a:cs typeface="B Nazanin" panose="00000400000000000000" pitchFamily="2" charset="-78"/>
              </a:rPr>
              <a:t>. از نظر لومان، واکنش عقلانى انسان به پیچیدگى و ابهام زندگى اجتماعى، اعتماد </a:t>
            </a:r>
            <a:r>
              <a:rPr lang="fa-IR" sz="2200" dirty="0" smtClean="0">
                <a:cs typeface="B Nazanin" panose="00000400000000000000" pitchFamily="2" charset="-78"/>
              </a:rPr>
              <a:t>است. </a:t>
            </a:r>
            <a:endParaRPr lang="en-US" sz="2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6649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261"/>
            <a:ext cx="8118764" cy="1082193"/>
          </a:xfrm>
        </p:spPr>
        <p:txBody>
          <a:bodyPr>
            <a:normAutofit/>
          </a:bodyPr>
          <a:lstStyle/>
          <a:p>
            <a:pPr algn="r" rtl="1"/>
            <a:r>
              <a:rPr lang="fa-IR" sz="2600" dirty="0" smtClean="0">
                <a:cs typeface="B Titr" panose="00000700000000000000" pitchFamily="2" charset="-78"/>
              </a:rPr>
              <a:t>جامعه مخاطره آمیز</a:t>
            </a:r>
            <a:endParaRPr lang="en-US" sz="26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056"/>
            <a:ext cx="8118764" cy="5250872"/>
          </a:xfrm>
        </p:spPr>
        <p:txBody>
          <a:bodyPr>
            <a:noAutofit/>
          </a:bodyPr>
          <a:lstStyle/>
          <a:p>
            <a:pPr algn="just" rtl="1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fa-IR" sz="2600" dirty="0" smtClean="0">
                <a:cs typeface="B Nazanin" panose="00000400000000000000" pitchFamily="2" charset="-78"/>
              </a:rPr>
              <a:t>ما </a:t>
            </a:r>
            <a:r>
              <a:rPr lang="fa-IR" sz="2600" b="1" dirty="0">
                <a:solidFill>
                  <a:srgbClr val="FFFF00"/>
                </a:solidFill>
                <a:cs typeface="B Nazanin" panose="00000400000000000000" pitchFamily="2" charset="-78"/>
              </a:rPr>
              <a:t>پیوسته در حال پاسخ دادن و همگام شدن </a:t>
            </a:r>
            <a:r>
              <a:rPr lang="fa-IR" sz="26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با محیط </a:t>
            </a:r>
            <a:r>
              <a:rPr lang="fa-IR" sz="2600" b="1" dirty="0">
                <a:solidFill>
                  <a:srgbClr val="FFFF00"/>
                </a:solidFill>
                <a:cs typeface="B Nazanin" panose="00000400000000000000" pitchFamily="2" charset="-78"/>
              </a:rPr>
              <a:t>ودر حال تغییر اطرافمان </a:t>
            </a:r>
            <a:r>
              <a:rPr lang="fa-IR" sz="2600" dirty="0">
                <a:cs typeface="B Nazanin" panose="00000400000000000000" pitchFamily="2" charset="-78"/>
              </a:rPr>
              <a:t>هستیم، ما در مقام افراد، همراه با متن و زمینه‌های بزرگتری که در آنها زندگی می‌کنیم، دچار تحول می‌شویم. </a:t>
            </a:r>
            <a:endParaRPr lang="fa-IR" sz="2600" dirty="0" smtClean="0">
              <a:cs typeface="B Nazanin" panose="00000400000000000000" pitchFamily="2" charset="-78"/>
            </a:endParaRPr>
          </a:p>
          <a:p>
            <a:pPr algn="just" rtl="1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fa-IR" sz="2600" dirty="0" smtClean="0">
                <a:cs typeface="B Nazanin" panose="00000400000000000000" pitchFamily="2" charset="-78"/>
              </a:rPr>
              <a:t>حتی </a:t>
            </a:r>
            <a:r>
              <a:rPr lang="fa-IR" sz="26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کوچک </a:t>
            </a:r>
            <a:r>
              <a:rPr lang="fa-IR" sz="2600" b="1" dirty="0">
                <a:solidFill>
                  <a:srgbClr val="FFFF00"/>
                </a:solidFill>
                <a:cs typeface="B Nazanin" panose="00000400000000000000" pitchFamily="2" charset="-78"/>
              </a:rPr>
              <a:t>ترین انتخاب‌های و تصمیم‌هایی که در زندگی روزمره خود اتخاذ می‌کنیم، چه بپوشیم، چگونه اوقات فراغت خود را بگذرانیم، </a:t>
            </a:r>
            <a:r>
              <a:rPr lang="fa-IR" sz="26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چگونه از </a:t>
            </a:r>
            <a:r>
              <a:rPr lang="fa-IR" sz="2600" b="1" dirty="0">
                <a:solidFill>
                  <a:srgbClr val="FFFF00"/>
                </a:solidFill>
                <a:cs typeface="B Nazanin" panose="00000400000000000000" pitchFamily="2" charset="-78"/>
              </a:rPr>
              <a:t>سلامتی و جسم خود مراقبت کنیم، بخشی از فرایندهای مداوم آفریدن و باآفرینی هویت شخصی ماست</a:t>
            </a:r>
            <a:r>
              <a:rPr lang="fa-IR" sz="2600" dirty="0">
                <a:cs typeface="B Nazanin" panose="00000400000000000000" pitchFamily="2" charset="-78"/>
              </a:rPr>
              <a:t>. </a:t>
            </a:r>
            <a:endParaRPr lang="en-US" sz="2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9823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261"/>
            <a:ext cx="8118764" cy="1290011"/>
          </a:xfrm>
        </p:spPr>
        <p:txBody>
          <a:bodyPr>
            <a:normAutofit/>
          </a:bodyPr>
          <a:lstStyle/>
          <a:p>
            <a:pPr algn="ctr" rtl="1"/>
            <a:r>
              <a:rPr lang="fa-IR" sz="2500" dirty="0" smtClean="0">
                <a:cs typeface="B Titr" panose="00000700000000000000" pitchFamily="2" charset="-78"/>
              </a:rPr>
              <a:t>بخشی </a:t>
            </a:r>
            <a:r>
              <a:rPr lang="fa-IR" sz="2500" dirty="0">
                <a:cs typeface="B Titr" panose="00000700000000000000" pitchFamily="2" charset="-78"/>
              </a:rPr>
              <a:t>زیادی از انتخاب های من تحت تاثیر شرایط اجتماعی و خواست جامعه و دیگران است و دارای </a:t>
            </a:r>
            <a:r>
              <a:rPr lang="fa-IR" sz="2500" dirty="0" smtClean="0">
                <a:cs typeface="B Titr" panose="00000700000000000000" pitchFamily="2" charset="-78"/>
              </a:rPr>
              <a:t>پیامدهای </a:t>
            </a:r>
            <a:r>
              <a:rPr lang="fa-IR" sz="2500" dirty="0">
                <a:cs typeface="B Titr" panose="00000700000000000000" pitchFamily="2" charset="-78"/>
              </a:rPr>
              <a:t>ناخواسته ای هستند. </a:t>
            </a:r>
            <a:endParaRPr lang="en-US" sz="25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3272"/>
            <a:ext cx="8118764" cy="4890655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fa-IR" sz="2600" dirty="0">
                <a:cs typeface="B Nazanin" panose="00000400000000000000" pitchFamily="2" charset="-78"/>
              </a:rPr>
              <a:t>در جامعه‌ ارگانیکی که در وابستگی مداوم به دیگران داریم </a:t>
            </a:r>
            <a:r>
              <a:rPr lang="fa-IR" sz="2600" b="1" dirty="0">
                <a:solidFill>
                  <a:srgbClr val="FFFF00"/>
                </a:solidFill>
                <a:cs typeface="B Nazanin" panose="00000400000000000000" pitchFamily="2" charset="-78"/>
              </a:rPr>
              <a:t>تا جایی آزاد هستیم که آزادی دیگران و زندگی جمعی آنها دچار مخاطره نکنیم</a:t>
            </a:r>
            <a:r>
              <a:rPr lang="fa-IR" sz="26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.</a:t>
            </a:r>
          </a:p>
          <a:p>
            <a:pPr algn="r" rtl="1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fa-IR" sz="2600" dirty="0" smtClean="0">
                <a:cs typeface="B Nazanin" panose="00000400000000000000" pitchFamily="2" charset="-78"/>
              </a:rPr>
              <a:t> </a:t>
            </a:r>
            <a:r>
              <a:rPr lang="fa-IR" sz="2600" dirty="0">
                <a:cs typeface="B Nazanin" panose="00000400000000000000" pitchFamily="2" charset="-78"/>
              </a:rPr>
              <a:t>اشتباه است اگر فکر کنیم که </a:t>
            </a:r>
            <a:r>
              <a:rPr lang="fa-IR" sz="2600" b="1" dirty="0">
                <a:solidFill>
                  <a:srgbClr val="FFFF00"/>
                </a:solidFill>
                <a:cs typeface="B Nazanin" panose="00000400000000000000" pitchFamily="2" charset="-78"/>
              </a:rPr>
              <a:t>انتخاب‌های ما تام و تمام در کنترل ماست</a:t>
            </a:r>
            <a:r>
              <a:rPr lang="fa-IR" sz="2600" dirty="0">
                <a:cs typeface="B Nazanin" panose="00000400000000000000" pitchFamily="2" charset="-78"/>
              </a:rPr>
              <a:t>. </a:t>
            </a:r>
          </a:p>
          <a:p>
            <a:pPr algn="r" rtl="1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fa-IR" sz="2600" dirty="0">
                <a:cs typeface="B Nazanin" panose="00000400000000000000" pitchFamily="2" charset="-78"/>
              </a:rPr>
              <a:t>پیامدهای  </a:t>
            </a:r>
            <a:r>
              <a:rPr lang="fa-IR" sz="2600" b="1" dirty="0">
                <a:solidFill>
                  <a:srgbClr val="FFFF00"/>
                </a:solidFill>
                <a:cs typeface="B Nazanin" panose="00000400000000000000" pitchFamily="2" charset="-78"/>
              </a:rPr>
              <a:t>انتخاب‌های ما صرفا معطوف به زندگی خود ما نیست</a:t>
            </a:r>
            <a:r>
              <a:rPr lang="fa-IR" sz="2600" dirty="0">
                <a:cs typeface="B Nazanin" panose="00000400000000000000" pitchFamily="2" charset="-78"/>
              </a:rPr>
              <a:t>. بلکه به صورت ناخواسته و غیرارادی بسیار از </a:t>
            </a:r>
            <a:r>
              <a:rPr lang="fa-IR" sz="2600" b="1" dirty="0">
                <a:solidFill>
                  <a:srgbClr val="FFFF00"/>
                </a:solidFill>
                <a:cs typeface="B Nazanin" panose="00000400000000000000" pitchFamily="2" charset="-78"/>
              </a:rPr>
              <a:t>آدمیان دیگران هم درگیر پیامدهای انتخاب‌های من خواهند بود.</a:t>
            </a:r>
          </a:p>
          <a:p>
            <a:pPr algn="r" rtl="1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ü"/>
            </a:pPr>
            <a:endParaRPr lang="fa-IR" sz="2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4802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261"/>
            <a:ext cx="8118764" cy="1290011"/>
          </a:xfrm>
        </p:spPr>
        <p:txBody>
          <a:bodyPr>
            <a:normAutofit/>
          </a:bodyPr>
          <a:lstStyle/>
          <a:p>
            <a:pPr algn="ctr" rtl="1"/>
            <a:r>
              <a:rPr lang="fa-IR" sz="2500" dirty="0" smtClean="0">
                <a:cs typeface="B Titr" panose="00000700000000000000" pitchFamily="2" charset="-78"/>
              </a:rPr>
              <a:t>مسئولیت پذیری اجتماعی </a:t>
            </a:r>
            <a:r>
              <a:rPr lang="fa-IR" sz="2500" dirty="0" smtClean="0">
                <a:cs typeface="B Titr" panose="00000700000000000000" pitchFamily="2" charset="-78"/>
              </a:rPr>
              <a:t>فردی </a:t>
            </a:r>
            <a:r>
              <a:rPr lang="fa-IR" sz="2500" dirty="0" smtClean="0">
                <a:cs typeface="B Titr" panose="00000700000000000000" pitchFamily="2" charset="-78"/>
              </a:rPr>
              <a:t>و سازمانی مکانیسمی برای پایداری اجتماعی</a:t>
            </a:r>
            <a:endParaRPr lang="en-US" sz="25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3272"/>
            <a:ext cx="8118764" cy="4890655"/>
          </a:xfrm>
        </p:spPr>
        <p:txBody>
          <a:bodyPr>
            <a:noAutofit/>
          </a:bodyPr>
          <a:lstStyle/>
          <a:p>
            <a:pPr marL="0" indent="0" algn="just" rtl="1">
              <a:lnSpc>
                <a:spcPct val="150000"/>
              </a:lnSpc>
              <a:buClr>
                <a:srgbClr val="FFFF00"/>
              </a:buClr>
              <a:buNone/>
            </a:pPr>
            <a:r>
              <a:rPr lang="fa-IR" sz="2400" dirty="0">
                <a:solidFill>
                  <a:srgbClr val="FFFF00"/>
                </a:solidFill>
                <a:cs typeface="B Nazanin" panose="00000400000000000000" pitchFamily="2" charset="-78"/>
              </a:rPr>
              <a:t>از آنجایی که مخاطرات حاصل عملکرد انسان است انسان در مقابل آن مسئول است. </a:t>
            </a:r>
            <a:endParaRPr lang="fa-IR" sz="2400" dirty="0" smtClean="0">
              <a:solidFill>
                <a:srgbClr val="FFFF00"/>
              </a:solidFill>
              <a:cs typeface="B Nazanin" panose="00000400000000000000" pitchFamily="2" charset="-78"/>
            </a:endParaRPr>
          </a:p>
          <a:p>
            <a:pPr algn="just" rtl="1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fa-IR" sz="2400" dirty="0">
                <a:cs typeface="B Nazanin" panose="00000400000000000000" pitchFamily="2" charset="-78"/>
              </a:rPr>
              <a:t>مسئولیت پذیری به </a:t>
            </a:r>
            <a:r>
              <a:rPr lang="fa-IR" sz="2400" dirty="0" smtClean="0">
                <a:cs typeface="B Nazanin" panose="00000400000000000000" pitchFamily="2" charset="-78"/>
              </a:rPr>
              <a:t>مثابه، مشارکت </a:t>
            </a:r>
            <a:r>
              <a:rPr lang="fa-IR" sz="2400" dirty="0">
                <a:cs typeface="B Nazanin" panose="00000400000000000000" pitchFamily="2" charset="-78"/>
              </a:rPr>
              <a:t>داوطلبانه و بشردوستانه در طیف گسترده ای از فعالیت های عام المنفعه به منظور التیام گوشه ای از آلام جامعه و ایفای نقشی قوی و مؤثر در حل مشکلات و معضلات اجتماعی است. </a:t>
            </a:r>
            <a:endParaRPr lang="fa-IR" sz="2400" dirty="0" smtClean="0">
              <a:cs typeface="B Nazanin" panose="00000400000000000000" pitchFamily="2" charset="-78"/>
            </a:endParaRPr>
          </a:p>
          <a:p>
            <a:pPr algn="just" rtl="1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ar-SA" sz="2400" dirty="0">
                <a:solidFill>
                  <a:srgbClr val="FFFF00"/>
                </a:solidFill>
                <a:cs typeface="B Nazanin" panose="00000400000000000000" pitchFamily="2" charset="-78"/>
              </a:rPr>
              <a:t>مسئولیت اجتماعی همواره به صاحبان قدرت</a:t>
            </a:r>
            <a:r>
              <a:rPr lang="ar-SA" sz="2400" dirty="0">
                <a:cs typeface="B Nazanin" panose="00000400000000000000" pitchFamily="2" charset="-78"/>
              </a:rPr>
              <a:t> و همچنین تصمیم گیران، سیاستگذاران و برنامه ریزان هر جامعه ای یادآور می شود که هر گونه پیامدهای مثبت و منفی ناشی از اقدامات و تصمیمات آنها در تمامی زمینه ها </a:t>
            </a:r>
            <a:r>
              <a:rPr lang="ar-SA" sz="2400" dirty="0">
                <a:solidFill>
                  <a:srgbClr val="FFFF00"/>
                </a:solidFill>
                <a:cs typeface="B Nazanin" panose="00000400000000000000" pitchFamily="2" charset="-78"/>
              </a:rPr>
              <a:t>بر عهده ایشان </a:t>
            </a:r>
            <a:r>
              <a:rPr lang="ar-SA" sz="2400" dirty="0">
                <a:cs typeface="B Nazanin" panose="00000400000000000000" pitchFamily="2" charset="-78"/>
              </a:rPr>
              <a:t>بوده و مخاطرات به وجود آمده نیز برکنار از چنین وضعیتی نیست</a:t>
            </a:r>
            <a:r>
              <a:rPr lang="ar-SA" sz="2400" dirty="0" smtClean="0">
                <a:cs typeface="B Nazanin" panose="00000400000000000000" pitchFamily="2" charset="-78"/>
              </a:rPr>
              <a:t>.</a:t>
            </a:r>
            <a:endParaRPr lang="fa-IR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7702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261"/>
            <a:ext cx="8118764" cy="1082193"/>
          </a:xfrm>
        </p:spPr>
        <p:txBody>
          <a:bodyPr>
            <a:normAutofit/>
          </a:bodyPr>
          <a:lstStyle/>
          <a:p>
            <a:pPr algn="ctr" rtl="1"/>
            <a:r>
              <a:rPr lang="fa-IR" sz="2600" dirty="0" smtClean="0">
                <a:solidFill>
                  <a:srgbClr val="FFFF00"/>
                </a:solidFill>
                <a:cs typeface="B Titr" panose="00000700000000000000" pitchFamily="2" charset="-78"/>
              </a:rPr>
              <a:t>نتیجه</a:t>
            </a:r>
            <a:endParaRPr lang="en-US" sz="2600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056"/>
            <a:ext cx="8118764" cy="5250872"/>
          </a:xfrm>
        </p:spPr>
        <p:txBody>
          <a:bodyPr>
            <a:noAutofit/>
          </a:bodyPr>
          <a:lstStyle/>
          <a:p>
            <a:pPr algn="just" rtl="1"/>
            <a:r>
              <a:rPr lang="fa-IR" sz="2300" dirty="0" smtClean="0">
                <a:cs typeface="B Nazanin" panose="00000400000000000000" pitchFamily="2" charset="-78"/>
              </a:rPr>
              <a:t>تمرکز بر بیمه به طور کل و بیمه های بارزگانی و تجاری به طور خاص به عنوان کنشی اقتصادی و تحلیل و ترویج و تبلیغ آن بر مبنای این منطق بسیاری از ظرفیت های را در این حوزه معطل خواهد </a:t>
            </a:r>
            <a:r>
              <a:rPr lang="fa-IR" sz="2300" dirty="0" smtClean="0">
                <a:cs typeface="B Nazanin" panose="00000400000000000000" pitchFamily="2" charset="-78"/>
              </a:rPr>
              <a:t>گذاشت.</a:t>
            </a:r>
            <a:endParaRPr lang="fa-IR" sz="2300" dirty="0" smtClean="0">
              <a:cs typeface="B Nazanin" panose="00000400000000000000" pitchFamily="2" charset="-78"/>
            </a:endParaRPr>
          </a:p>
          <a:p>
            <a:pPr algn="just" rtl="1"/>
            <a:r>
              <a:rPr lang="fa-IR" sz="2300" dirty="0" smtClean="0">
                <a:cs typeface="B Nazanin" panose="00000400000000000000" pitchFamily="2" charset="-78"/>
              </a:rPr>
              <a:t>بیمه باید به عنوان کنشی اجتماعی، به عنوان بخشی از سبک زندگی، بخشی از فرایند تجارت، بازرگانی و در عادت وارده های مردم وارد شود.</a:t>
            </a:r>
          </a:p>
          <a:p>
            <a:pPr algn="just" rtl="1"/>
            <a:r>
              <a:rPr lang="fa-IR" sz="2300" dirty="0" smtClean="0">
                <a:cs typeface="B Nazanin" panose="00000400000000000000" pitchFamily="2" charset="-78"/>
              </a:rPr>
              <a:t>بیمه های اختیاری نیاز به اعتماد اجتماعی و مخصوصا اعتماد نهادین دارند.</a:t>
            </a:r>
          </a:p>
          <a:p>
            <a:pPr algn="just" rtl="1"/>
            <a:r>
              <a:rPr lang="fa-IR" sz="2300" dirty="0" smtClean="0">
                <a:cs typeface="B Nazanin" panose="00000400000000000000" pitchFamily="2" charset="-78"/>
              </a:rPr>
              <a:t>بیمه ها باید به عنوان یک مسئولیت اجتماعی، بخشی از واقعیت دنیای مخاطره آمیز و مکانیسمی برای پایداری اجتماعی تعریف و تبلیغ شوند.</a:t>
            </a:r>
          </a:p>
          <a:p>
            <a:pPr algn="just" rtl="1"/>
            <a:r>
              <a:rPr lang="fa-IR" sz="2300" dirty="0" smtClean="0">
                <a:cs typeface="B Nazanin" panose="00000400000000000000" pitchFamily="2" charset="-78"/>
              </a:rPr>
              <a:t>بیمه ها نباید صرفا بر منافع اقتصادی تمرکز داشته باشند باید معطوف به ارزش های مربوط به میدان های اجتماعی مختلف، مبتنی بر عادت وارده های گروه های اجتماعی و اقشار اجتماعی، تبلیغ و ترویج گردند.</a:t>
            </a:r>
            <a:endParaRPr lang="en-US" sz="23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2499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261"/>
            <a:ext cx="8118764" cy="1082193"/>
          </a:xfrm>
        </p:spPr>
        <p:txBody>
          <a:bodyPr>
            <a:normAutofit/>
          </a:bodyPr>
          <a:lstStyle/>
          <a:p>
            <a:pPr algn="ctr" rtl="1"/>
            <a:r>
              <a:rPr lang="fa-IR" sz="2600" dirty="0" smtClean="0">
                <a:solidFill>
                  <a:srgbClr val="FFFF00"/>
                </a:solidFill>
                <a:cs typeface="B Titr" panose="00000700000000000000" pitchFamily="2" charset="-78"/>
              </a:rPr>
              <a:t>نتیجه</a:t>
            </a:r>
            <a:endParaRPr lang="en-US" sz="2600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056"/>
            <a:ext cx="8118764" cy="5250872"/>
          </a:xfrm>
        </p:spPr>
        <p:txBody>
          <a:bodyPr>
            <a:noAutofit/>
          </a:bodyPr>
          <a:lstStyle/>
          <a:p>
            <a:pPr algn="just" rtl="1">
              <a:lnSpc>
                <a:spcPct val="120000"/>
              </a:lnSpc>
            </a:pPr>
            <a:r>
              <a:rPr lang="fa-IR" sz="2300" dirty="0">
                <a:cs typeface="B Nazanin" panose="00000400000000000000" pitchFamily="2" charset="-78"/>
              </a:rPr>
              <a:t>بیمه در جامعه ریسک پذیر امروز که عدم قطعیت، پیامدهای ناخواسته،  و عدم اعتماد اصلی ترین مولفه های آن است می تواند مکانیسم جبرانی برای عدم قطعیت، کاهش نگرانی از عواقب کار و ایجاد اعتماد نسبی باشد.</a:t>
            </a:r>
          </a:p>
          <a:p>
            <a:pPr algn="just" rtl="1">
              <a:lnSpc>
                <a:spcPct val="120000"/>
              </a:lnSpc>
            </a:pPr>
            <a:r>
              <a:rPr lang="fa-IR" sz="2300" dirty="0">
                <a:cs typeface="B Nazanin" panose="00000400000000000000" pitchFamily="2" charset="-78"/>
              </a:rPr>
              <a:t>بیمه از آن جهت کنش اجتماعی است که می تواند به عنوان مکانیسمی از اعتماد و اعتمادپذیری برای مقابله با ریسک در جهان مخاطره آمیز امروز تجلی پیدا کند.</a:t>
            </a:r>
          </a:p>
          <a:p>
            <a:pPr algn="just" rtl="1">
              <a:lnSpc>
                <a:spcPct val="120000"/>
              </a:lnSpc>
            </a:pPr>
            <a:r>
              <a:rPr lang="fa-IR" sz="2300" dirty="0" smtClean="0">
                <a:cs typeface="B Nazanin" panose="00000400000000000000" pitchFamily="2" charset="-78"/>
              </a:rPr>
              <a:t>همانطور </a:t>
            </a:r>
            <a:r>
              <a:rPr lang="fa-IR" sz="2300" dirty="0">
                <a:cs typeface="B Nazanin" panose="00000400000000000000" pitchFamily="2" charset="-78"/>
              </a:rPr>
              <a:t>که یکی از واقعیت های زندگی در دوره مدرنیته متاخر ریسک پذیری و مخاطره است، اقدامات همسو و متناظر با آن هم باید به عنوان بخشی از واقعیت زندگی اجتماعی </a:t>
            </a:r>
            <a:r>
              <a:rPr lang="fa-IR" sz="2300" dirty="0" smtClean="0">
                <a:cs typeface="B Nazanin" panose="00000400000000000000" pitchFamily="2" charset="-78"/>
              </a:rPr>
              <a:t>شناخته می </a:t>
            </a:r>
            <a:r>
              <a:rPr lang="fa-IR" sz="2300" dirty="0">
                <a:cs typeface="B Nazanin" panose="00000400000000000000" pitchFamily="2" charset="-78"/>
              </a:rPr>
              <a:t>شود. </a:t>
            </a:r>
            <a:endParaRPr lang="fa-IR" sz="2300" dirty="0" smtClean="0">
              <a:cs typeface="B Nazanin" panose="00000400000000000000" pitchFamily="2" charset="-78"/>
            </a:endParaRPr>
          </a:p>
          <a:p>
            <a:pPr algn="just" rtl="1">
              <a:lnSpc>
                <a:spcPct val="120000"/>
              </a:lnSpc>
            </a:pPr>
            <a:r>
              <a:rPr lang="fa-IR" sz="2300" dirty="0" smtClean="0">
                <a:cs typeface="B Nazanin" panose="00000400000000000000" pitchFamily="2" charset="-78"/>
              </a:rPr>
              <a:t>در </a:t>
            </a:r>
            <a:r>
              <a:rPr lang="fa-IR" sz="2300" dirty="0">
                <a:cs typeface="B Nazanin" panose="00000400000000000000" pitchFamily="2" charset="-78"/>
              </a:rPr>
              <a:t>این صورت بیمه شدن و تحت پوشش بیمه قرار گرفتن بخشی از پروسه و فرایند زندگی است نه صرفا یک اقدام تکمیلی یا استراتژی برای جبران خسارت.</a:t>
            </a:r>
          </a:p>
          <a:p>
            <a:pPr algn="just" rtl="1">
              <a:lnSpc>
                <a:spcPct val="120000"/>
              </a:lnSpc>
            </a:pPr>
            <a:endParaRPr lang="en-US" sz="23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8339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261"/>
            <a:ext cx="8118764" cy="1082193"/>
          </a:xfrm>
        </p:spPr>
        <p:txBody>
          <a:bodyPr>
            <a:normAutofit/>
          </a:bodyPr>
          <a:lstStyle/>
          <a:p>
            <a:pPr algn="ctr" rtl="1"/>
            <a:r>
              <a:rPr lang="fa-IR" sz="2600" dirty="0" smtClean="0">
                <a:cs typeface="B Titr" panose="00000700000000000000" pitchFamily="2" charset="-78"/>
              </a:rPr>
              <a:t>نتیجه</a:t>
            </a:r>
            <a:endParaRPr lang="en-US" sz="26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056"/>
            <a:ext cx="8118764" cy="5250872"/>
          </a:xfrm>
        </p:spPr>
        <p:txBody>
          <a:bodyPr>
            <a:no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800" dirty="0" smtClean="0">
                <a:cs typeface="B Nazanin" panose="00000400000000000000" pitchFamily="2" charset="-78"/>
              </a:rPr>
              <a:t>انسان امروز به قول ایمیل دورکیم در یک جامعه ارگانیک زندگی می کند. وجود و هستی هر کسی موفقیت و شکست اون در گرو موفقیت و شکست دیگران، در گرو وجود و هستی دیگران است</a:t>
            </a:r>
            <a:r>
              <a:rPr lang="fa-IR" sz="2800" dirty="0" smtClean="0">
                <a:cs typeface="B Nazanin" panose="00000400000000000000" pitchFamily="2" charset="-78"/>
              </a:rPr>
              <a:t>.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 smtClean="0">
                <a:cs typeface="B Nazanin" panose="00000400000000000000" pitchFamily="2" charset="-78"/>
              </a:rPr>
              <a:t> </a:t>
            </a:r>
            <a:r>
              <a:rPr lang="fa-IR" sz="2800" dirty="0" smtClean="0">
                <a:cs typeface="B Nazanin" panose="00000400000000000000" pitchFamily="2" charset="-78"/>
              </a:rPr>
              <a:t>لذا فرد نه تنها مسئول خود بلکه مسئول جایگاه اجتماعی خود به عنوان شهروند، پدر، مادر و ... است. لذا بیمه شدن فقط معطوف به منافع مالی و شخصی برای خود فرد نیست بیمه شدن دادن اطمینان و اعتماد به دیگرانی است که با من در ارتباط هستند. بیمه شدن انجام مسئولیت و عمل به اخلاق شهروندی است. 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7521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5675"/>
            <a:ext cx="7772400" cy="1123526"/>
          </a:xfrm>
        </p:spPr>
        <p:txBody>
          <a:bodyPr/>
          <a:lstStyle/>
          <a:p>
            <a:pPr algn="ctr" rtl="1"/>
            <a:r>
              <a:rPr lang="fa-IR" dirty="0" smtClean="0">
                <a:solidFill>
                  <a:schemeClr val="tx1"/>
                </a:solidFill>
                <a:cs typeface="B Titr" pitchFamily="2" charset="-78"/>
              </a:rPr>
              <a:t>چند نکته آغازین</a:t>
            </a:r>
            <a:endParaRPr lang="en-US" dirty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8" algn="just" rtl="1"/>
            <a:endParaRPr lang="fa-IR" dirty="0" smtClean="0">
              <a:cs typeface="B Nazanin" pitchFamily="2" charset="-7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13093650"/>
              </p:ext>
            </p:extLst>
          </p:nvPr>
        </p:nvGraphicFramePr>
        <p:xfrm>
          <a:off x="457200" y="1412776"/>
          <a:ext cx="843528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677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32600"/>
          </a:xfrm>
          <a:prstGeom prst="rect">
            <a:avLst/>
          </a:prstGeom>
          <a:effectLst>
            <a:outerShdw dist="89803" dir="2700000" algn="ctr" rotWithShape="0">
              <a:srgbClr val="808080"/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2"/>
            <a:ext cx="7772400" cy="734290"/>
          </a:xfrm>
        </p:spPr>
        <p:txBody>
          <a:bodyPr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کنش اقتصادی و منطق حاکم بر آن 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3892"/>
            <a:ext cx="7772400" cy="4926279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فایده گرایانه و منطقش</a:t>
            </a:r>
          </a:p>
          <a:p>
            <a:pPr marL="457200" indent="-457200" algn="just" rtl="1">
              <a:buAutoNum type="arabicParenR"/>
            </a:pPr>
            <a:r>
              <a:rPr lang="fa-IR" sz="24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عاملان </a:t>
            </a:r>
            <a:r>
              <a:rPr lang="fa-IR" sz="2400" b="1" dirty="0">
                <a:solidFill>
                  <a:srgbClr val="FFFF00"/>
                </a:solidFill>
                <a:cs typeface="B Nazanin" panose="00000400000000000000" pitchFamily="2" charset="-78"/>
              </a:rPr>
              <a:t>اجتماعی </a:t>
            </a:r>
            <a:r>
              <a:rPr lang="fa-IR" sz="2400" dirty="0">
                <a:cs typeface="B Nazanin" panose="00000400000000000000" pitchFamily="2" charset="-78"/>
              </a:rPr>
              <a:t>به وسیله دلایل آگاهانه به حرکت در می آیند چنان که گویی نتایج عمل خود را به </a:t>
            </a:r>
            <a:r>
              <a:rPr lang="fa-IR" sz="2400" b="1" dirty="0">
                <a:solidFill>
                  <a:srgbClr val="FFFF00"/>
                </a:solidFill>
                <a:cs typeface="B Nazanin" panose="00000400000000000000" pitchFamily="2" charset="-78"/>
              </a:rPr>
              <a:t>صورت خودآگاه </a:t>
            </a:r>
            <a:r>
              <a:rPr lang="fa-IR" sz="2400" dirty="0">
                <a:cs typeface="B Nazanin" panose="00000400000000000000" pitchFamily="2" charset="-78"/>
              </a:rPr>
              <a:t>تصور کرده و سپس در پی آن برآمده اند که چنان عمل کنند که </a:t>
            </a:r>
            <a:r>
              <a:rPr lang="fa-IR" sz="2400" b="1" dirty="0">
                <a:solidFill>
                  <a:srgbClr val="FFFF00"/>
                </a:solidFill>
                <a:cs typeface="B Nazanin" panose="00000400000000000000" pitchFamily="2" charset="-78"/>
              </a:rPr>
              <a:t>حداکثر کارآیی را با حداقل هزینه </a:t>
            </a:r>
            <a:r>
              <a:rPr lang="fa-IR" sz="2400" dirty="0">
                <a:cs typeface="B Nazanin" panose="00000400000000000000" pitchFamily="2" charset="-78"/>
              </a:rPr>
              <a:t>جمع </a:t>
            </a:r>
            <a:r>
              <a:rPr lang="fa-IR" sz="2400" dirty="0" smtClean="0">
                <a:cs typeface="B Nazanin" panose="00000400000000000000" pitchFamily="2" charset="-78"/>
              </a:rPr>
              <a:t>کنند.</a:t>
            </a:r>
          </a:p>
          <a:p>
            <a:pPr marL="457200" indent="-457200" algn="just" rtl="1">
              <a:buAutoNum type="arabicParenR"/>
            </a:pPr>
            <a:r>
              <a:rPr lang="fa-IR" sz="2400" dirty="0" smtClean="0">
                <a:cs typeface="B Nazanin" panose="00000400000000000000" pitchFamily="2" charset="-78"/>
              </a:rPr>
              <a:t>در </a:t>
            </a:r>
            <a:r>
              <a:rPr lang="fa-IR" sz="2400" dirty="0">
                <a:cs typeface="B Nazanin" panose="00000400000000000000" pitchFamily="2" charset="-78"/>
              </a:rPr>
              <a:t>وهله دوم: فرضیه انسان شناختی دیگری مطرح می شود که </a:t>
            </a:r>
            <a:r>
              <a:rPr lang="fa-IR" sz="2400" dirty="0">
                <a:solidFill>
                  <a:srgbClr val="FFFF00"/>
                </a:solidFill>
                <a:cs typeface="B Nazanin" panose="00000400000000000000" pitchFamily="2" charset="-78"/>
              </a:rPr>
              <a:t>تمامی آنچه </a:t>
            </a:r>
            <a:r>
              <a:rPr lang="fa-IR" sz="2400" dirty="0">
                <a:cs typeface="B Nazanin" panose="00000400000000000000" pitchFamily="2" charset="-78"/>
              </a:rPr>
              <a:t>را می تواند عاملان را </a:t>
            </a:r>
            <a:r>
              <a:rPr lang="fa-IR" sz="2400" dirty="0">
                <a:solidFill>
                  <a:srgbClr val="FFFF00"/>
                </a:solidFill>
                <a:cs typeface="B Nazanin" panose="00000400000000000000" pitchFamily="2" charset="-78"/>
              </a:rPr>
              <a:t>به حرکت </a:t>
            </a:r>
            <a:r>
              <a:rPr lang="fa-IR" sz="2400" dirty="0">
                <a:cs typeface="B Nazanin" panose="00000400000000000000" pitchFamily="2" charset="-78"/>
              </a:rPr>
              <a:t>وادارد به </a:t>
            </a:r>
            <a:r>
              <a:rPr lang="fa-IR" sz="2400" dirty="0">
                <a:solidFill>
                  <a:srgbClr val="FFFF00"/>
                </a:solidFill>
                <a:cs typeface="B Nazanin" panose="00000400000000000000" pitchFamily="2" charset="-78"/>
              </a:rPr>
              <a:t>منفعت اقتصادی و بهره پولی </a:t>
            </a:r>
            <a:r>
              <a:rPr lang="fa-IR" sz="2400" dirty="0">
                <a:cs typeface="B Nazanin" panose="00000400000000000000" pitchFamily="2" charset="-78"/>
              </a:rPr>
              <a:t>فرو می کاهد.</a:t>
            </a:r>
          </a:p>
          <a:p>
            <a:pPr marL="0" indent="0" algn="just" rtl="1">
              <a:buNone/>
            </a:pPr>
            <a:r>
              <a:rPr lang="ar-SA" sz="2400" dirty="0">
                <a:cs typeface="B Nazanin" panose="00000400000000000000" pitchFamily="2" charset="-78"/>
              </a:rPr>
              <a:t>فرض بر این گذاشته می شود که مبنای عمل عبارت است از منفعت اقتصادی به وضوح درک شده و منتهای آن بهره وری مادی آن که اگاهانه به وسیله یک محاسبه عقلانی طراحی می شود. </a:t>
            </a:r>
            <a:endParaRPr lang="fa-IR" sz="2400" dirty="0" smtClean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2400" dirty="0">
                <a:cs typeface="B Nazanin" panose="00000400000000000000" pitchFamily="2" charset="-78"/>
              </a:rPr>
              <a:t>بازگرداندن همه چیز به منفعت مالی، </a:t>
            </a:r>
            <a:r>
              <a:rPr lang="fa-IR" sz="24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تحویل </a:t>
            </a:r>
            <a:r>
              <a:rPr lang="fa-IR" sz="2400" dirty="0">
                <a:solidFill>
                  <a:srgbClr val="FFFF00"/>
                </a:solidFill>
                <a:cs typeface="B Nazanin" panose="00000400000000000000" pitchFamily="2" charset="-78"/>
              </a:rPr>
              <a:t>غایات عمل به غایات اقتصادی </a:t>
            </a:r>
            <a:endParaRPr lang="en-US" sz="2400" dirty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87826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2"/>
            <a:ext cx="7772400" cy="734290"/>
          </a:xfrm>
        </p:spPr>
        <p:txBody>
          <a:bodyPr/>
          <a:lstStyle/>
          <a:p>
            <a:pPr algn="ctr"/>
            <a:r>
              <a:rPr lang="fa-IR" dirty="0" smtClean="0">
                <a:cs typeface="B Titr" panose="00000700000000000000" pitchFamily="2" charset="-78"/>
              </a:rPr>
              <a:t>کنش اقتصادی و منطق حاکم بر آن 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82057"/>
            <a:ext cx="8135257" cy="4688114"/>
          </a:xfrm>
        </p:spPr>
        <p:txBody>
          <a:bodyPr>
            <a:normAutofit fontScale="92500" lnSpcReduction="10000"/>
          </a:bodyPr>
          <a:lstStyle/>
          <a:p>
            <a:pPr marL="0" indent="0" algn="just" rtl="1">
              <a:buNone/>
            </a:pPr>
            <a:endParaRPr lang="fa-IR" sz="2800" dirty="0" smtClean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2800" dirty="0" smtClean="0">
                <a:cs typeface="B Nazanin" panose="00000400000000000000" pitchFamily="2" charset="-78"/>
              </a:rPr>
              <a:t>علم اقتصاد، </a:t>
            </a:r>
            <a:r>
              <a:rPr lang="fa-IR" sz="2800" b="1" dirty="0">
                <a:solidFill>
                  <a:srgbClr val="FFFF00"/>
                </a:solidFill>
                <a:cs typeface="B Nazanin" panose="00000400000000000000" pitchFamily="2" charset="-78"/>
              </a:rPr>
              <a:t>انسان </a:t>
            </a:r>
            <a:r>
              <a:rPr lang="fa-IR" sz="28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اقتصادی عقلایی</a:t>
            </a:r>
            <a:r>
              <a:rPr lang="fa-IR" sz="2800" dirty="0" smtClean="0">
                <a:cs typeface="B Nazanin" panose="00000400000000000000" pitchFamily="2" charset="-78"/>
              </a:rPr>
              <a:t>، </a:t>
            </a:r>
            <a:r>
              <a:rPr lang="fa-IR" sz="2800" dirty="0">
                <a:cs typeface="B Nazanin" panose="00000400000000000000" pitchFamily="2" charset="-78"/>
              </a:rPr>
              <a:t>را به عنوان موضوع و محور تحلیل های خود قرار داده و چنین می پندارد که رفتار انسان نتیجه محاسباتی است که:</a:t>
            </a:r>
          </a:p>
          <a:p>
            <a:pPr marL="0" indent="0" algn="just" rtl="1">
              <a:buNone/>
            </a:pPr>
            <a:r>
              <a:rPr lang="fa-IR" sz="2800" dirty="0">
                <a:cs typeface="B Nazanin" panose="00000400000000000000" pitchFamily="2" charset="-78"/>
              </a:rPr>
              <a:t>او برای </a:t>
            </a:r>
            <a:r>
              <a:rPr lang="fa-IR" sz="2800" dirty="0">
                <a:solidFill>
                  <a:srgbClr val="FFFF00"/>
                </a:solidFill>
                <a:cs typeface="B Nazanin" panose="00000400000000000000" pitchFamily="2" charset="-78"/>
              </a:rPr>
              <a:t>حداکثر کردن لذت و حداقل کردن رنج و تعب</a:t>
            </a:r>
            <a:r>
              <a:rPr lang="fa-IR" sz="2800" dirty="0">
                <a:cs typeface="B Nazanin" panose="00000400000000000000" pitchFamily="2" charset="-78"/>
              </a:rPr>
              <a:t>، انجام می </a:t>
            </a:r>
            <a:r>
              <a:rPr lang="fa-IR" sz="2800" dirty="0" smtClean="0">
                <a:cs typeface="B Nazanin" panose="00000400000000000000" pitchFamily="2" charset="-78"/>
              </a:rPr>
              <a:t>دهد.</a:t>
            </a:r>
          </a:p>
          <a:p>
            <a:pPr marL="0" indent="0" algn="just" rtl="1">
              <a:buNone/>
            </a:pPr>
            <a:r>
              <a:rPr lang="fa-IR" sz="2800" dirty="0" smtClean="0">
                <a:cs typeface="B Nazanin" panose="00000400000000000000" pitchFamily="2" charset="-78"/>
              </a:rPr>
              <a:t> </a:t>
            </a:r>
            <a:r>
              <a:rPr lang="fa-IR" sz="2800" dirty="0">
                <a:cs typeface="B Nazanin" panose="00000400000000000000" pitchFamily="2" charset="-78"/>
              </a:rPr>
              <a:t>یا به زبان جامعه شناسی مدرن، این رفتار حاصل انتخاب هایی است که با </a:t>
            </a:r>
            <a:r>
              <a:rPr lang="fa-IR" sz="2800" dirty="0">
                <a:solidFill>
                  <a:srgbClr val="FFFF00"/>
                </a:solidFill>
                <a:cs typeface="B Nazanin" panose="00000400000000000000" pitchFamily="2" charset="-78"/>
              </a:rPr>
              <a:t>ترجیحات و تمایلات وی سازگار </a:t>
            </a:r>
            <a:r>
              <a:rPr lang="fa-IR" sz="2800" dirty="0">
                <a:cs typeface="B Nazanin" panose="00000400000000000000" pitchFamily="2" charset="-78"/>
              </a:rPr>
              <a:t>باشد</a:t>
            </a:r>
            <a:r>
              <a:rPr lang="fa-IR" sz="2800" dirty="0" smtClean="0">
                <a:cs typeface="B Nazanin" panose="00000400000000000000" pitchFamily="2" charset="-78"/>
              </a:rPr>
              <a:t>.</a:t>
            </a:r>
          </a:p>
          <a:p>
            <a:pPr marL="0" indent="0" algn="just" rtl="1">
              <a:buNone/>
            </a:pPr>
            <a:endParaRPr lang="fa-IR" sz="2800" dirty="0" smtClean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ar-SA" sz="2800" dirty="0" smtClean="0">
                <a:cs typeface="B Nazanin" panose="00000400000000000000" pitchFamily="2" charset="-78"/>
              </a:rPr>
              <a:t>هدف </a:t>
            </a:r>
            <a:r>
              <a:rPr lang="ar-SA" sz="2800" dirty="0">
                <a:cs typeface="B Nazanin" panose="00000400000000000000" pitchFamily="2" charset="-78"/>
              </a:rPr>
              <a:t>اصلی </a:t>
            </a:r>
            <a:r>
              <a:rPr lang="ar-SA" sz="2800" dirty="0">
                <a:cs typeface="B Nazanin" panose="00000400000000000000" pitchFamily="2" charset="-78"/>
                <a:hlinkClick r:id="rId2"/>
              </a:rPr>
              <a:t>علم </a:t>
            </a:r>
            <a:r>
              <a:rPr lang="ar-SA" sz="2800" dirty="0">
                <a:cs typeface="B Nazanin" panose="00000400000000000000" pitchFamily="2" charset="-78"/>
              </a:rPr>
              <a:t>اقتصاد تولید و گردش کالا و خدمات با هدف سودآوری است</a:t>
            </a:r>
            <a:r>
              <a:rPr lang="en-US" sz="2800" dirty="0" smtClean="0">
                <a:cs typeface="B Nazanin" panose="00000400000000000000" pitchFamily="2" charset="-78"/>
              </a:rPr>
              <a:t>.</a:t>
            </a:r>
            <a:endParaRPr lang="fa-IR" sz="2800" dirty="0" smtClean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2800" dirty="0">
                <a:cs typeface="B Nazanin" panose="00000400000000000000" pitchFamily="2" charset="-78"/>
              </a:rPr>
              <a:t>کنشگر در اقتصاد کنشگر انفرادی بیشینه ساز است که بدنبال به حداکثر رساندن سود است و شامل افراد و خانوارها و بنگاه می </a:t>
            </a:r>
            <a:r>
              <a:rPr lang="fa-IR" sz="2800" dirty="0" smtClean="0">
                <a:cs typeface="B Nazanin" panose="00000400000000000000" pitchFamily="2" charset="-78"/>
              </a:rPr>
              <a:t>شود.</a:t>
            </a:r>
            <a:endParaRPr lang="fa-IR" sz="2800" dirty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8423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2"/>
            <a:ext cx="7772400" cy="734290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FFFF00"/>
                </a:solidFill>
                <a:cs typeface="B Titr" panose="00000700000000000000" pitchFamily="2" charset="-78"/>
              </a:rPr>
              <a:t>کنش اجتماعی و منطق حاکم بر آن: پیربوردیو</a:t>
            </a:r>
            <a:endParaRPr lang="en-US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51429"/>
            <a:ext cx="8222343" cy="4818742"/>
          </a:xfrm>
        </p:spPr>
        <p:txBody>
          <a:bodyPr>
            <a:normAutofit fontScale="77500" lnSpcReduction="20000"/>
          </a:bodyPr>
          <a:lstStyle/>
          <a:p>
            <a:pPr marL="0" indent="0" algn="just" rtl="1">
              <a:buNone/>
            </a:pPr>
            <a:r>
              <a:rPr lang="fa-IR" sz="2800" dirty="0" smtClean="0">
                <a:cs typeface="B Nazanin" panose="00000400000000000000" pitchFamily="2" charset="-78"/>
              </a:rPr>
              <a:t>کنش اجتماعی، کنشی است: </a:t>
            </a: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fa-IR" sz="28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معطوف به دیگری</a:t>
            </a:r>
            <a:r>
              <a:rPr lang="fa-IR" sz="2800" dirty="0" smtClean="0">
                <a:cs typeface="B Nazanin" panose="00000400000000000000" pitchFamily="2" charset="-78"/>
              </a:rPr>
              <a:t>، با میانجی (نمادها، سرمایه اجتماعی، ارزش های فرهنگی، پایداری اجتماعی، و ...)؛ </a:t>
            </a: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fa-IR" sz="2800" dirty="0" smtClean="0">
                <a:cs typeface="B Nazanin" panose="00000400000000000000" pitchFamily="2" charset="-78"/>
              </a:rPr>
              <a:t>مبتنی بر طرح </a:t>
            </a:r>
            <a:r>
              <a:rPr lang="fa-IR" sz="2800" dirty="0" smtClean="0">
                <a:cs typeface="B Nazanin" panose="00000400000000000000" pitchFamily="2" charset="-78"/>
              </a:rPr>
              <a:t>های ذهنی، </a:t>
            </a:r>
            <a:r>
              <a:rPr lang="fa-IR" sz="2800" dirty="0" smtClean="0">
                <a:cs typeface="B Nazanin" panose="00000400000000000000" pitchFamily="2" charset="-78"/>
              </a:rPr>
              <a:t>ساختارها، الگوها و بسترها اجتماعی و </a:t>
            </a:r>
            <a:r>
              <a:rPr lang="fa-IR" sz="2800" dirty="0" smtClean="0">
                <a:cs typeface="B Nazanin" panose="00000400000000000000" pitchFamily="2" charset="-78"/>
              </a:rPr>
              <a:t>فرهنگی ؛</a:t>
            </a:r>
            <a:endParaRPr lang="fa-IR" sz="2800" dirty="0" smtClean="0">
              <a:cs typeface="B Nazanin" panose="00000400000000000000" pitchFamily="2" charset="-78"/>
            </a:endParaRP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fa-IR" sz="2800" dirty="0">
                <a:cs typeface="B Nazanin" panose="00000400000000000000" pitchFamily="2" charset="-78"/>
              </a:rPr>
              <a:t>کنش اجتماعی متاثر از </a:t>
            </a:r>
            <a:r>
              <a:rPr lang="fa-IR" sz="2800" dirty="0">
                <a:solidFill>
                  <a:srgbClr val="FFFF00"/>
                </a:solidFill>
                <a:cs typeface="B Nazanin" panose="00000400000000000000" pitchFamily="2" charset="-78"/>
              </a:rPr>
              <a:t>الویت‌های گروهی و خانوادگی، ترجیحات </a:t>
            </a:r>
            <a:r>
              <a:rPr lang="fa-IR" sz="28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گفتمانی، تجارب زیسته </a:t>
            </a:r>
            <a:r>
              <a:rPr lang="fa-IR" sz="2800" dirty="0" smtClean="0">
                <a:cs typeface="B Nazanin" panose="00000400000000000000" pitchFamily="2" charset="-78"/>
              </a:rPr>
              <a:t>و زیست جهان هایی که به آن تعلق دارند.  </a:t>
            </a:r>
            <a:endParaRPr lang="fa-IR" sz="2800" dirty="0">
              <a:cs typeface="B Nazanin" panose="00000400000000000000" pitchFamily="2" charset="-78"/>
            </a:endParaRP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fa-IR" sz="2800" dirty="0" smtClean="0">
                <a:cs typeface="B Nazanin" panose="00000400000000000000" pitchFamily="2" charset="-78"/>
              </a:rPr>
              <a:t>با دلایل و منطقی که لزوما مبتنی بر محاسبات سود و زیان و منطق بیشنه کردن سود و کمینه کردن ضرر و زیان مالی و اقتصادی </a:t>
            </a:r>
            <a:r>
              <a:rPr lang="fa-IR" sz="28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است قابل تقلیل نیست</a:t>
            </a:r>
            <a:r>
              <a:rPr lang="fa-IR" sz="2800" dirty="0" smtClean="0">
                <a:cs typeface="B Nazanin" panose="00000400000000000000" pitchFamily="2" charset="-78"/>
              </a:rPr>
              <a:t>. </a:t>
            </a:r>
            <a:endParaRPr lang="fa-IR" sz="2800" dirty="0" smtClean="0">
              <a:cs typeface="B Nazanin" panose="00000400000000000000" pitchFamily="2" charset="-78"/>
            </a:endParaRP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fa-IR" sz="2800" dirty="0" smtClean="0">
                <a:cs typeface="B Nazanin" panose="00000400000000000000" pitchFamily="2" charset="-78"/>
              </a:rPr>
              <a:t>کنش اجتماعی </a:t>
            </a:r>
            <a:r>
              <a:rPr lang="fa-IR" sz="28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محصول حرکت و عمل عاملان اجتماعی </a:t>
            </a:r>
            <a:r>
              <a:rPr lang="fa-IR" sz="2800" dirty="0" smtClean="0">
                <a:cs typeface="B Nazanin" panose="00000400000000000000" pitchFamily="2" charset="-78"/>
              </a:rPr>
              <a:t>است.</a:t>
            </a:r>
          </a:p>
          <a:p>
            <a:pPr marL="0" indent="0" algn="just" rtl="1">
              <a:buNone/>
            </a:pPr>
            <a:endParaRPr lang="fa-IR" sz="2800" dirty="0" smtClean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2800" dirty="0" smtClean="0">
                <a:cs typeface="B Nazanin" panose="00000400000000000000" pitchFamily="2" charset="-78"/>
              </a:rPr>
              <a:t>عاملان اجتماعی، موجوداتی صرفا منفعت طلب در معنای سود و زیان اقتصادی نیستند. آنها کنشگرانی هستند که در </a:t>
            </a:r>
            <a:r>
              <a:rPr lang="fa-IR" sz="28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میدان های اجتماعی </a:t>
            </a:r>
            <a:r>
              <a:rPr lang="fa-IR" sz="2800" dirty="0" smtClean="0">
                <a:cs typeface="B Nazanin" panose="00000400000000000000" pitchFamily="2" charset="-78"/>
              </a:rPr>
              <a:t>براساس </a:t>
            </a:r>
            <a:r>
              <a:rPr lang="fa-IR" sz="2800" b="1" dirty="0" smtClean="0">
                <a:solidFill>
                  <a:srgbClr val="FFFF00"/>
                </a:solidFill>
                <a:cs typeface="B Nazanin" panose="00000400000000000000" pitchFamily="2" charset="-78"/>
              </a:rPr>
              <a:t>عادت واره های </a:t>
            </a:r>
            <a:r>
              <a:rPr lang="fa-IR" sz="2800" dirty="0" smtClean="0">
                <a:cs typeface="B Nazanin" panose="00000400000000000000" pitchFamily="2" charset="-78"/>
              </a:rPr>
              <a:t>خود دست به </a:t>
            </a:r>
            <a:r>
              <a:rPr lang="fa-IR" sz="2800" dirty="0" smtClean="0">
                <a:cs typeface="B Nazanin" panose="00000400000000000000" pitchFamily="2" charset="-78"/>
              </a:rPr>
              <a:t>انتخاب و   </a:t>
            </a:r>
            <a:r>
              <a:rPr lang="fa-IR" sz="2800" dirty="0" smtClean="0">
                <a:cs typeface="B Nazanin" panose="00000400000000000000" pitchFamily="2" charset="-78"/>
              </a:rPr>
              <a:t>عمل می زنند.</a:t>
            </a:r>
            <a:endParaRPr lang="fa-IR" sz="2800" dirty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2597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2"/>
            <a:ext cx="7772400" cy="734290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FFFF00"/>
                </a:solidFill>
                <a:cs typeface="B Titr" panose="00000700000000000000" pitchFamily="2" charset="-78"/>
              </a:rPr>
              <a:t>کنش اجتماعی و منطق حاکم بر آن: پیربوردیو</a:t>
            </a:r>
            <a:endParaRPr lang="en-US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715"/>
            <a:ext cx="7772400" cy="4528456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ü"/>
            </a:pPr>
            <a:r>
              <a:rPr lang="fa-IR" sz="2200" dirty="0">
                <a:solidFill>
                  <a:srgbClr val="FFFF00"/>
                </a:solidFill>
                <a:cs typeface="B Nazanin" panose="00000400000000000000" pitchFamily="2" charset="-78"/>
              </a:rPr>
              <a:t>رابطه عاملان اجتماعی با جهان اجتماعی یا </a:t>
            </a:r>
            <a:r>
              <a:rPr lang="fa-IR" sz="22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طبیعی </a:t>
            </a:r>
            <a:r>
              <a:rPr lang="fa-IR" sz="2200" dirty="0" smtClean="0">
                <a:cs typeface="B Nazanin" panose="00000400000000000000" pitchFamily="2" charset="-78"/>
              </a:rPr>
              <a:t>به </a:t>
            </a:r>
            <a:r>
              <a:rPr lang="fa-IR" sz="2200" dirty="0">
                <a:cs typeface="B Nazanin" panose="00000400000000000000" pitchFamily="2" charset="-78"/>
              </a:rPr>
              <a:t>شکلی است که عاملان در آن رابطه </a:t>
            </a:r>
            <a:r>
              <a:rPr lang="fa-IR" sz="2200" dirty="0">
                <a:solidFill>
                  <a:srgbClr val="FFFF00"/>
                </a:solidFill>
                <a:cs typeface="B Nazanin" panose="00000400000000000000" pitchFamily="2" charset="-78"/>
              </a:rPr>
              <a:t>اهدافی را در نظر</a:t>
            </a:r>
            <a:r>
              <a:rPr lang="fa-IR" sz="2200" dirty="0">
                <a:cs typeface="B Nazanin" panose="00000400000000000000" pitchFamily="2" charset="-78"/>
              </a:rPr>
              <a:t> می گیرند بدون اینکه آن </a:t>
            </a:r>
            <a:r>
              <a:rPr lang="fa-IR" sz="2200" dirty="0">
                <a:solidFill>
                  <a:srgbClr val="FFFF00"/>
                </a:solidFill>
                <a:cs typeface="B Nazanin" panose="00000400000000000000" pitchFamily="2" charset="-78"/>
              </a:rPr>
              <a:t>اهداف به صورت اهداف مطرح </a:t>
            </a:r>
            <a:r>
              <a:rPr lang="fa-IR" sz="2200" dirty="0">
                <a:cs typeface="B Nazanin" panose="00000400000000000000" pitchFamily="2" charset="-78"/>
              </a:rPr>
              <a:t>باشند.  </a:t>
            </a:r>
            <a:endParaRPr lang="fa-IR" sz="2200" dirty="0" smtClean="0">
              <a:cs typeface="B Nazanin" panose="00000400000000000000" pitchFamily="2" charset="-78"/>
            </a:endParaRP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fa-IR" sz="2200" dirty="0" smtClean="0">
                <a:cs typeface="B Nazanin" panose="00000400000000000000" pitchFamily="2" charset="-78"/>
              </a:rPr>
              <a:t>عاملان </a:t>
            </a:r>
            <a:r>
              <a:rPr lang="fa-IR" sz="2200" dirty="0">
                <a:cs typeface="B Nazanin" panose="00000400000000000000" pitchFamily="2" charset="-78"/>
              </a:rPr>
              <a:t>اجتماعی براساس </a:t>
            </a:r>
            <a:r>
              <a:rPr lang="fa-IR" sz="2200" dirty="0">
                <a:solidFill>
                  <a:srgbClr val="FFFF00"/>
                </a:solidFill>
                <a:cs typeface="B Nazanin" panose="00000400000000000000" pitchFamily="2" charset="-78"/>
              </a:rPr>
              <a:t>عادت واره های خود انبوهی از الگوهای عملی درک </a:t>
            </a:r>
            <a:r>
              <a:rPr lang="fa-IR" sz="2200" dirty="0">
                <a:cs typeface="B Nazanin" panose="00000400000000000000" pitchFamily="2" charset="-78"/>
              </a:rPr>
              <a:t>و داوری را در هم آمیخته اند که به عنوان ابزارهای برساختن واقعیت، </a:t>
            </a:r>
            <a:r>
              <a:rPr lang="fa-IR" sz="2200" dirty="0">
                <a:solidFill>
                  <a:srgbClr val="FFFF00"/>
                </a:solidFill>
                <a:cs typeface="B Nazanin" panose="00000400000000000000" pitchFamily="2" charset="-78"/>
              </a:rPr>
              <a:t>به عنوان اصول نگرش و طبقه بندی جهانی که در آن حرکت می کنند عمل می کنند</a:t>
            </a:r>
            <a:r>
              <a:rPr lang="fa-IR" sz="2200" dirty="0">
                <a:cs typeface="B Nazanin" panose="00000400000000000000" pitchFamily="2" charset="-78"/>
              </a:rPr>
              <a:t>.</a:t>
            </a: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fa-IR" sz="22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عاملان اجتماعی نیاز </a:t>
            </a:r>
            <a:r>
              <a:rPr lang="fa-IR" sz="2200" dirty="0">
                <a:solidFill>
                  <a:srgbClr val="FFFF00"/>
                </a:solidFill>
                <a:cs typeface="B Nazanin" panose="00000400000000000000" pitchFamily="2" charset="-78"/>
              </a:rPr>
              <a:t>ندارند که مقاصد رفتارهای خود را به عنوان غایت مورد نظر قرار دهند.</a:t>
            </a: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fa-IR" sz="2200" dirty="0" smtClean="0">
                <a:cs typeface="B Nazanin" panose="00000400000000000000" pitchFamily="2" charset="-78"/>
              </a:rPr>
              <a:t>عاملان </a:t>
            </a:r>
            <a:r>
              <a:rPr lang="fa-IR" sz="2200" dirty="0">
                <a:cs typeface="B Nazanin" panose="00000400000000000000" pitchFamily="2" charset="-78"/>
              </a:rPr>
              <a:t>اجتماعی </a:t>
            </a:r>
            <a:r>
              <a:rPr lang="fa-IR" sz="2200" b="1" u="sng" dirty="0">
                <a:solidFill>
                  <a:srgbClr val="FFFF00"/>
                </a:solidFill>
                <a:cs typeface="B Nazanin" panose="00000400000000000000" pitchFamily="2" charset="-78"/>
              </a:rPr>
              <a:t>سوژه کنشگر و گزینشگر نیستند </a:t>
            </a:r>
            <a:r>
              <a:rPr lang="fa-IR" sz="2200" dirty="0">
                <a:cs typeface="B Nazanin" panose="00000400000000000000" pitchFamily="2" charset="-78"/>
              </a:rPr>
              <a:t>که در مقابل یا حتی مسئله یا یک انتخاب قرار گیرند و براساس یک عملیات ذهنی از نوع شناخت و آگاهی با آن مواجهه شوند. </a:t>
            </a:r>
          </a:p>
          <a:p>
            <a:pPr algn="just" rtl="1">
              <a:buFont typeface="Wingdings" panose="05000000000000000000" pitchFamily="2" charset="2"/>
              <a:buChar char="ü"/>
            </a:pPr>
            <a:r>
              <a:rPr lang="fa-IR" sz="2200" dirty="0" smtClean="0">
                <a:cs typeface="B Nazanin" panose="00000400000000000000" pitchFamily="2" charset="-78"/>
              </a:rPr>
              <a:t>عاملان </a:t>
            </a:r>
            <a:r>
              <a:rPr lang="fa-IR" sz="2200" dirty="0">
                <a:cs typeface="B Nazanin" panose="00000400000000000000" pitchFamily="2" charset="-78"/>
              </a:rPr>
              <a:t>درگیر اموری هستند که </a:t>
            </a:r>
            <a:r>
              <a:rPr lang="fa-IR" sz="2200" dirty="0">
                <a:solidFill>
                  <a:srgbClr val="FFFF00"/>
                </a:solidFill>
                <a:cs typeface="B Nazanin" panose="00000400000000000000" pitchFamily="2" charset="-78"/>
              </a:rPr>
              <a:t>واسطه بلافاصله وصل و عمل </a:t>
            </a:r>
            <a:r>
              <a:rPr lang="fa-IR" sz="22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(پراکسیس) </a:t>
            </a:r>
            <a:r>
              <a:rPr lang="fa-IR" sz="2200" dirty="0">
                <a:cs typeface="B Nazanin" panose="00000400000000000000" pitchFamily="2" charset="-78"/>
              </a:rPr>
              <a:t>هستند. </a:t>
            </a:r>
            <a:endParaRPr lang="en-US" sz="2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910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2"/>
            <a:ext cx="7772400" cy="734290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FFFF00"/>
                </a:solidFill>
                <a:cs typeface="B Titr" panose="00000700000000000000" pitchFamily="2" charset="-78"/>
              </a:rPr>
              <a:t>کنش اجتماعی و منطق حاکم بر آن: پیربوردیو</a:t>
            </a:r>
            <a:endParaRPr lang="en-US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65944"/>
            <a:ext cx="8454571" cy="5050970"/>
          </a:xfrm>
        </p:spPr>
        <p:txBody>
          <a:bodyPr>
            <a:noAutofit/>
          </a:bodyPr>
          <a:lstStyle/>
          <a:p>
            <a:pPr marL="0" indent="0" algn="just" rtl="1">
              <a:buNone/>
            </a:pPr>
            <a:endParaRPr lang="fa-IR" sz="2100" dirty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2100" dirty="0">
                <a:cs typeface="B Nazanin" panose="00000400000000000000" pitchFamily="2" charset="-78"/>
              </a:rPr>
              <a:t>به عقیده بوردیو </a:t>
            </a:r>
            <a:r>
              <a:rPr lang="fa-IR" sz="2100" dirty="0">
                <a:solidFill>
                  <a:srgbClr val="FFFF00"/>
                </a:solidFill>
                <a:cs typeface="B Nazanin" panose="00000400000000000000" pitchFamily="2" charset="-78"/>
              </a:rPr>
              <a:t>سنت فکرگرای دکارتی «می اندیشم، پس هستم</a:t>
            </a:r>
            <a:r>
              <a:rPr lang="fa-IR" sz="2100" dirty="0">
                <a:cs typeface="B Nazanin" panose="00000400000000000000" pitchFamily="2" charset="-78"/>
              </a:rPr>
              <a:t>» شناخت را رابطه ای میان فاعلان </a:t>
            </a:r>
            <a:r>
              <a:rPr lang="fa-IR" sz="2100" dirty="0">
                <a:solidFill>
                  <a:srgbClr val="FFFF00"/>
                </a:solidFill>
                <a:cs typeface="B Nazanin" panose="00000400000000000000" pitchFamily="2" charset="-78"/>
              </a:rPr>
              <a:t>شناسا و شی مورد شناخت </a:t>
            </a:r>
            <a:r>
              <a:rPr lang="fa-IR" sz="2100" dirty="0">
                <a:cs typeface="B Nazanin" panose="00000400000000000000" pitchFamily="2" charset="-78"/>
              </a:rPr>
              <a:t>می داند.</a:t>
            </a:r>
          </a:p>
          <a:p>
            <a:pPr marL="0" indent="0" algn="just" rtl="1">
              <a:buNone/>
            </a:pPr>
            <a:r>
              <a:rPr lang="fa-IR" sz="2100" dirty="0">
                <a:cs typeface="B Nazanin" panose="00000400000000000000" pitchFamily="2" charset="-78"/>
              </a:rPr>
              <a:t>در حالیکه براساس نظر بوردیو برای تبیین رفتارهای بشری </a:t>
            </a:r>
            <a:r>
              <a:rPr lang="fa-IR" sz="2100" dirty="0">
                <a:solidFill>
                  <a:srgbClr val="FFFF00"/>
                </a:solidFill>
                <a:cs typeface="B Nazanin" panose="00000400000000000000" pitchFamily="2" charset="-78"/>
              </a:rPr>
              <a:t>باید </a:t>
            </a:r>
            <a:r>
              <a:rPr lang="fa-IR" sz="21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پذیرفت </a:t>
            </a:r>
            <a:r>
              <a:rPr lang="fa-IR" sz="2100" dirty="0">
                <a:solidFill>
                  <a:srgbClr val="FFFF00"/>
                </a:solidFill>
                <a:cs typeface="B Nazanin" panose="00000400000000000000" pitchFamily="2" charset="-78"/>
              </a:rPr>
              <a:t>که آنها لایزال متکی به تزهای غیر </a:t>
            </a:r>
            <a:r>
              <a:rPr lang="fa-IR" sz="21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تئوریک </a:t>
            </a:r>
            <a:r>
              <a:rPr lang="fa-IR" sz="2100" dirty="0">
                <a:solidFill>
                  <a:srgbClr val="FFFF00"/>
                </a:solidFill>
                <a:cs typeface="B Nazanin" panose="00000400000000000000" pitchFamily="2" charset="-78"/>
              </a:rPr>
              <a:t>هستند تزهایی که آینده هایی را مطرح می کنند که از آن حیث که آینده هستند مورد نظر نیستند</a:t>
            </a:r>
            <a:r>
              <a:rPr lang="fa-IR" sz="2100" dirty="0" smtClean="0">
                <a:solidFill>
                  <a:srgbClr val="FFFF00"/>
                </a:solidFill>
                <a:cs typeface="B Nazanin" panose="00000400000000000000" pitchFamily="2" charset="-78"/>
              </a:rPr>
              <a:t>.</a:t>
            </a:r>
          </a:p>
          <a:p>
            <a:pPr marL="0" indent="0" algn="just" rtl="1">
              <a:buNone/>
            </a:pPr>
            <a:r>
              <a:rPr lang="fa-IR" sz="2100" dirty="0">
                <a:solidFill>
                  <a:srgbClr val="FFFF00"/>
                </a:solidFill>
                <a:cs typeface="B Nazanin" panose="00000400000000000000" pitchFamily="2" charset="-78"/>
              </a:rPr>
              <a:t>عاملان اجتماعی استراتژی هایی که دارند </a:t>
            </a:r>
            <a:r>
              <a:rPr lang="fa-IR" sz="2100" dirty="0">
                <a:cs typeface="B Nazanin" panose="00000400000000000000" pitchFamily="2" charset="-78"/>
              </a:rPr>
              <a:t>که به ندرت مبتنی بر یک هدف استراتژیک واقعی است.</a:t>
            </a:r>
          </a:p>
          <a:p>
            <a:pPr marL="0" indent="0" algn="just" rtl="1">
              <a:buNone/>
            </a:pPr>
            <a:r>
              <a:rPr lang="fa-IR" sz="2100" dirty="0">
                <a:solidFill>
                  <a:srgbClr val="FFFF00"/>
                </a:solidFill>
                <a:cs typeface="B Titr" panose="00000700000000000000" pitchFamily="2" charset="-78"/>
              </a:rPr>
              <a:t>اگر چنان بود که انسان در رفتار خود از منطق و محاسبه عقلانی بهره می گرفتند هوش مصنوعی و سیستم مجرب می توانست جایگزین انسان باشد اما نشد.</a:t>
            </a:r>
          </a:p>
          <a:p>
            <a:pPr marL="0" indent="0" algn="just" rtl="1">
              <a:buNone/>
            </a:pPr>
            <a:r>
              <a:rPr lang="fa-IR" sz="2100" dirty="0" smtClean="0">
                <a:cs typeface="B Nazanin" panose="00000400000000000000" pitchFamily="2" charset="-78"/>
              </a:rPr>
              <a:t>این </a:t>
            </a:r>
            <a:r>
              <a:rPr lang="fa-IR" sz="2100" dirty="0">
                <a:cs typeface="B Nazanin" panose="00000400000000000000" pitchFamily="2" charset="-78"/>
              </a:rPr>
              <a:t>حاکی از آن است که منطق عملی انسان قابل فروکاستن به یک منطق و روشن و قابل برنامه ریزی نیست.</a:t>
            </a:r>
          </a:p>
          <a:p>
            <a:pPr marL="0" indent="0" algn="just" rtl="1">
              <a:buNone/>
            </a:pPr>
            <a:r>
              <a:rPr lang="fa-IR" sz="2100" b="1" u="sng" dirty="0" smtClean="0">
                <a:cs typeface="B Nazanin" panose="00000400000000000000" pitchFamily="2" charset="-78"/>
              </a:rPr>
              <a:t>منفعت </a:t>
            </a:r>
            <a:r>
              <a:rPr lang="fa-IR" sz="2100" b="1" u="sng" dirty="0">
                <a:cs typeface="B Nazanin" panose="00000400000000000000" pitchFamily="2" charset="-78"/>
              </a:rPr>
              <a:t>غیر </a:t>
            </a:r>
            <a:r>
              <a:rPr lang="fa-IR" sz="2100" b="1" u="sng" dirty="0" smtClean="0">
                <a:cs typeface="B Nazanin" panose="00000400000000000000" pitchFamily="2" charset="-78"/>
              </a:rPr>
              <a:t>اقتصادی</a:t>
            </a:r>
            <a:r>
              <a:rPr lang="fa-IR" sz="2100" dirty="0" smtClean="0">
                <a:cs typeface="B Nazanin" panose="00000400000000000000" pitchFamily="2" charset="-78"/>
              </a:rPr>
              <a:t>: منفعت </a:t>
            </a:r>
            <a:r>
              <a:rPr lang="fa-IR" sz="2100" dirty="0">
                <a:cs typeface="B Nazanin" panose="00000400000000000000" pitchFamily="2" charset="-78"/>
              </a:rPr>
              <a:t>نمادین است است. که با سرمایه نمادین، </a:t>
            </a:r>
            <a:r>
              <a:rPr lang="fa-IR" sz="2100" dirty="0" smtClean="0">
                <a:cs typeface="B Nazanin" panose="00000400000000000000" pitchFamily="2" charset="-78"/>
              </a:rPr>
              <a:t>بهره </a:t>
            </a:r>
            <a:r>
              <a:rPr lang="fa-IR" sz="2100" dirty="0">
                <a:cs typeface="B Nazanin" panose="00000400000000000000" pitchFamily="2" charset="-78"/>
              </a:rPr>
              <a:t>نمادین، اعتبار نمادین و .. آمیخته است. </a:t>
            </a:r>
          </a:p>
          <a:p>
            <a:pPr marL="0" indent="0" algn="just" rtl="1">
              <a:buNone/>
            </a:pPr>
            <a:endParaRPr lang="fa-IR" sz="2100" dirty="0" smtClean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en-US" sz="21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16694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2"/>
            <a:ext cx="7772400" cy="734290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FFFF00"/>
                </a:solidFill>
                <a:cs typeface="B Titr" panose="00000700000000000000" pitchFamily="2" charset="-78"/>
              </a:rPr>
              <a:t>عادت واره ها و کنش اجتماعی</a:t>
            </a:r>
            <a:endParaRPr lang="en-US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65944"/>
            <a:ext cx="8454571" cy="5050970"/>
          </a:xfrm>
        </p:spPr>
        <p:txBody>
          <a:bodyPr>
            <a:noAutofit/>
          </a:bodyPr>
          <a:lstStyle/>
          <a:p>
            <a:pPr marL="0" indent="0" algn="just" rtl="1"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عادت واره: </a:t>
            </a:r>
          </a:p>
          <a:p>
            <a:pPr marL="0" indent="0" algn="just" rtl="1"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نوعی </a:t>
            </a:r>
            <a:r>
              <a:rPr lang="fa-IR" sz="2400" dirty="0">
                <a:cs typeface="B Nazanin" panose="00000400000000000000" pitchFamily="2" charset="-78"/>
              </a:rPr>
              <a:t>آمادگی عملی، </a:t>
            </a:r>
            <a:endParaRPr lang="fa-IR" sz="2400" dirty="0" smtClean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نوعی </a:t>
            </a:r>
            <a:r>
              <a:rPr lang="fa-IR" sz="2400" dirty="0">
                <a:cs typeface="B Nazanin" panose="00000400000000000000" pitchFamily="2" charset="-78"/>
              </a:rPr>
              <a:t>آموختگی ضمنی</a:t>
            </a:r>
            <a:r>
              <a:rPr lang="fa-IR" sz="2400" dirty="0" smtClean="0">
                <a:cs typeface="B Nazanin" panose="00000400000000000000" pitchFamily="2" charset="-78"/>
              </a:rPr>
              <a:t>،</a:t>
            </a:r>
          </a:p>
          <a:p>
            <a:pPr marL="0" indent="0" algn="just" rtl="1"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 </a:t>
            </a:r>
            <a:r>
              <a:rPr lang="fa-IR" sz="2400" dirty="0">
                <a:cs typeface="B Nazanin" panose="00000400000000000000" pitchFamily="2" charset="-78"/>
              </a:rPr>
              <a:t>نوعی فراست</a:t>
            </a:r>
            <a:r>
              <a:rPr lang="fa-IR" sz="2400" dirty="0" smtClean="0">
                <a:cs typeface="B Nazanin" panose="00000400000000000000" pitchFamily="2" charset="-78"/>
              </a:rPr>
              <a:t>،</a:t>
            </a:r>
          </a:p>
          <a:p>
            <a:pPr marL="0" indent="0" algn="just" rtl="1"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 </a:t>
            </a:r>
            <a:r>
              <a:rPr lang="fa-IR" sz="2400" dirty="0">
                <a:cs typeface="B Nazanin" panose="00000400000000000000" pitchFamily="2" charset="-78"/>
              </a:rPr>
              <a:t>نوعی تربیت یافتگی اجتماعی از نوع ذوق، سلیقه، </a:t>
            </a:r>
            <a:endParaRPr lang="fa-IR" sz="2400" dirty="0" smtClean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که </a:t>
            </a:r>
            <a:r>
              <a:rPr lang="fa-IR" sz="2400" dirty="0">
                <a:cs typeface="B Nazanin" panose="00000400000000000000" pitchFamily="2" charset="-78"/>
              </a:rPr>
              <a:t>به عامل اجتماعی این امکان را می‌دهد که روح قواعد، آداب، جهت ها، روندها، ارزش ها، و دیگر امور حوزه‌ی خاص خود ( حوزه علمی، اقتصادی، ورزشی، هنری، سیاسی ... ) را دریابد، درون آن پذیرفته شود، جا بیفتد و منشأ اثر شود.» (بوردیو،15:1380 </a:t>
            </a:r>
            <a:r>
              <a:rPr lang="fa-IR" sz="2400" dirty="0" smtClean="0">
                <a:cs typeface="B Nazanin" panose="00000400000000000000" pitchFamily="2" charset="-78"/>
              </a:rPr>
              <a:t>).</a:t>
            </a:r>
          </a:p>
          <a:p>
            <a:pPr marL="0" indent="0" algn="just" rtl="1">
              <a:buNone/>
            </a:pPr>
            <a:r>
              <a:rPr lang="fa-IR" sz="2400" dirty="0">
                <a:cs typeface="B Nazanin" panose="00000400000000000000" pitchFamily="2" charset="-78"/>
              </a:rPr>
              <a:t>عادت واره ها به عنوان ساختارهای ذهنی در بازی های اجتماعی بستری برای انتخاب هستند و ذیل آن بسیاری از امور اولویت دار، مهم، باارزش و باید برای آن قدم برداشت و برخی دیگر خیر.</a:t>
            </a:r>
            <a:endParaRPr lang="fa-IR" sz="2400" dirty="0" smtClean="0"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endParaRPr lang="en-US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677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706090"/>
          </a:xfrm>
        </p:spPr>
        <p:txBody>
          <a:bodyPr>
            <a:noAutofit/>
          </a:bodyPr>
          <a:lstStyle/>
          <a:p>
            <a:pPr algn="ctr" rtl="1"/>
            <a:r>
              <a:rPr lang="fa-IR" sz="2400" dirty="0" smtClean="0">
                <a:cs typeface="B Titr" panose="00000700000000000000" pitchFamily="2" charset="-78"/>
              </a:rPr>
              <a:t>طرح چند پرسش</a:t>
            </a:r>
            <a:endParaRPr lang="en-US" sz="24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782" y="980728"/>
            <a:ext cx="8490698" cy="5267672"/>
          </a:xfrm>
        </p:spPr>
        <p:txBody>
          <a:bodyPr>
            <a:noAutofit/>
          </a:bodyPr>
          <a:lstStyle/>
          <a:p>
            <a:pPr algn="r" rtl="1">
              <a:buClrTx/>
              <a:buSzPct val="105000"/>
              <a:buFont typeface="Wingdings" pitchFamily="2" charset="2"/>
              <a:buChar char="Ø"/>
            </a:pPr>
            <a:endParaRPr lang="en-US" sz="2600" dirty="0" smtClean="0">
              <a:cs typeface="B Nazanin" pitchFamily="2" charset="-7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48438689"/>
              </p:ext>
            </p:extLst>
          </p:nvPr>
        </p:nvGraphicFramePr>
        <p:xfrm>
          <a:off x="526473" y="980728"/>
          <a:ext cx="8366007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557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3093</TotalTime>
  <Words>2244</Words>
  <Application>Microsoft Office PowerPoint</Application>
  <PresentationFormat>On-screen Show (4:3)</PresentationFormat>
  <Paragraphs>109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B Nazanin</vt:lpstr>
      <vt:lpstr>B Titr</vt:lpstr>
      <vt:lpstr>Calibri</vt:lpstr>
      <vt:lpstr>Calibri Light</vt:lpstr>
      <vt:lpstr>Wingdings</vt:lpstr>
      <vt:lpstr>Celestial</vt:lpstr>
      <vt:lpstr>PowerPoint Presentation</vt:lpstr>
      <vt:lpstr>چند نکته آغازین</vt:lpstr>
      <vt:lpstr>کنش اقتصادی و منطق حاکم بر آن </vt:lpstr>
      <vt:lpstr>کنش اقتصادی و منطق حاکم بر آن </vt:lpstr>
      <vt:lpstr>کنش اجتماعی و منطق حاکم بر آن: پیربوردیو</vt:lpstr>
      <vt:lpstr>کنش اجتماعی و منطق حاکم بر آن: پیربوردیو</vt:lpstr>
      <vt:lpstr>کنش اجتماعی و منطق حاکم بر آن: پیربوردیو</vt:lpstr>
      <vt:lpstr>عادت واره ها و کنش اجتماعی</vt:lpstr>
      <vt:lpstr>طرح چند پرسش</vt:lpstr>
      <vt:lpstr>دنیایی که در آن زندگی می کنیم چگونه دنیایی است؟</vt:lpstr>
      <vt:lpstr> جامعه مخاطره آمیز</vt:lpstr>
      <vt:lpstr>جامعه مخاطره آمیز </vt:lpstr>
      <vt:lpstr>جامعه مخاطره آمیز </vt:lpstr>
      <vt:lpstr>جامعه مخاطره آمیز</vt:lpstr>
      <vt:lpstr>بخشی زیادی از انتخاب های من تحت تاثیر شرایط اجتماعی و خواست جامعه و دیگران است و دارای پیامدهای ناخواسته ای هستند. </vt:lpstr>
      <vt:lpstr>مسئولیت پذیری اجتماعی فردی و سازمانی مکانیسمی برای پایداری اجتماعی</vt:lpstr>
      <vt:lpstr>نتیجه</vt:lpstr>
      <vt:lpstr>نتیجه</vt:lpstr>
      <vt:lpstr>نتیجه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Almas</dc:creator>
  <cp:lastModifiedBy>hj</cp:lastModifiedBy>
  <cp:revision>435</cp:revision>
  <dcterms:created xsi:type="dcterms:W3CDTF">2012-12-09T18:24:34Z</dcterms:created>
  <dcterms:modified xsi:type="dcterms:W3CDTF">2021-02-01T21:26:05Z</dcterms:modified>
</cp:coreProperties>
</file>